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5" r:id="rId4"/>
    <p:sldId id="263" r:id="rId5"/>
    <p:sldId id="259" r:id="rId6"/>
    <p:sldId id="264" r:id="rId7"/>
    <p:sldId id="266" r:id="rId8"/>
    <p:sldId id="262" r:id="rId9"/>
    <p:sldId id="267" r:id="rId10"/>
    <p:sldId id="261" r:id="rId11"/>
    <p:sldId id="260" r:id="rId12"/>
    <p:sldId id="271" r:id="rId13"/>
    <p:sldId id="272" r:id="rId14"/>
    <p:sldId id="273" r:id="rId15"/>
    <p:sldId id="275" r:id="rId16"/>
    <p:sldId id="274" r:id="rId17"/>
    <p:sldId id="276"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DFF"/>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08" autoAdjust="0"/>
  </p:normalViewPr>
  <p:slideViewPr>
    <p:cSldViewPr>
      <p:cViewPr varScale="1">
        <p:scale>
          <a:sx n="49" d="100"/>
          <a:sy n="49" d="100"/>
        </p:scale>
        <p:origin x="146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07D0E-F5B1-4CE1-9BD9-AB6525D922CF}" type="datetimeFigureOut">
              <a:rPr lang="en-US" smtClean="0"/>
              <a:pPr/>
              <a:t>11/16/2015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79F4C-39DE-484D-9D6E-0795D4AB7FC1}" type="slidenum">
              <a:rPr lang="en-US" smtClean="0"/>
              <a:pPr/>
              <a:t>‹#›</a:t>
            </a:fld>
            <a:endParaRPr lang="en-US" dirty="0"/>
          </a:p>
        </p:txBody>
      </p:sp>
    </p:spTree>
    <p:extLst>
      <p:ext uri="{BB962C8B-B14F-4D97-AF65-F5344CB8AC3E}">
        <p14:creationId xmlns:p14="http://schemas.microsoft.com/office/powerpoint/2010/main" val="389911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Presentation for 2015 ERM Summit. </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a:t>
            </a:fld>
            <a:endParaRPr lang="en-US" dirty="0"/>
          </a:p>
        </p:txBody>
      </p:sp>
    </p:spTree>
    <p:extLst>
      <p:ext uri="{BB962C8B-B14F-4D97-AF65-F5344CB8AC3E}">
        <p14:creationId xmlns:p14="http://schemas.microsoft.com/office/powerpoint/2010/main" val="365432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 bit</a:t>
            </a:r>
            <a:r>
              <a:rPr lang="en-US" baseline="0" dirty="0" smtClean="0"/>
              <a:t> more into the code, here are items required for each lifeguard on duty. Note that if glare is present, polarized sunglasses are required.  The code does not require that each lifeguard be issued a hip pack with a CPR mask and gloves, but that has become a best practice, and is now required for some lifeguard training courses. Hip packs are not common items in Scout camps.</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11</a:t>
            </a:fld>
            <a:endParaRPr lang="en-US" dirty="0"/>
          </a:p>
        </p:txBody>
      </p:sp>
    </p:spTree>
    <p:extLst>
      <p:ext uri="{BB962C8B-B14F-4D97-AF65-F5344CB8AC3E}">
        <p14:creationId xmlns:p14="http://schemas.microsoft.com/office/powerpoint/2010/main" val="102195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additional items required within easy access. As an aside, the aquatics program at</a:t>
            </a:r>
            <a:r>
              <a:rPr lang="en-US" baseline="0" dirty="0" smtClean="0"/>
              <a:t> the 2013 Jamboree had to push back to get backboards and spill kits even though they were required by West Virginia codes.  Note that AEDs are recommended at each pool not currently required.</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12</a:t>
            </a:fld>
            <a:endParaRPr lang="en-US" dirty="0"/>
          </a:p>
        </p:txBody>
      </p:sp>
    </p:spTree>
    <p:extLst>
      <p:ext uri="{BB962C8B-B14F-4D97-AF65-F5344CB8AC3E}">
        <p14:creationId xmlns:p14="http://schemas.microsoft.com/office/powerpoint/2010/main" val="108339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MAHC is</a:t>
            </a:r>
            <a:r>
              <a:rPr lang="en-US" baseline="0" dirty="0" smtClean="0"/>
              <a:t> v</a:t>
            </a:r>
            <a:r>
              <a:rPr lang="en-US" dirty="0" smtClean="0"/>
              <a:t>ery prescriptive</a:t>
            </a:r>
            <a:r>
              <a:rPr lang="en-US" baseline="0" dirty="0" smtClean="0"/>
              <a:t> about lifeguard course content, delivery, instructor qualifications, and program QC. The maximum allowed validity for lifeguard training is two years.  BSA Lifeguard currently meets the code standards, but will need regular review.</a:t>
            </a:r>
          </a:p>
          <a:p>
            <a:endParaRPr lang="en-US" baseline="0" dirty="0" smtClean="0"/>
          </a:p>
          <a:p>
            <a:r>
              <a:rPr lang="en-US" baseline="0" dirty="0" smtClean="0"/>
              <a:t>Lifeguard training requirements for CPR are the same as those for health care professionals such as EMTs and nurses. That is written into BSA camp standards, but the distinction between CPR requirements for lifeguards and regular camp staff is sometimes unclear to camp administrators. </a:t>
            </a:r>
          </a:p>
          <a:p>
            <a:endParaRPr lang="en-US" baseline="0" dirty="0" smtClean="0"/>
          </a:p>
          <a:p>
            <a:r>
              <a:rPr lang="en-US" baseline="0" dirty="0" smtClean="0"/>
              <a:t>The Red Cross recently changed from a one-year to a two-year CPR certification to match the AHA. However, the MAHC requires CPR renewal every year.  </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13</a:t>
            </a:fld>
            <a:endParaRPr lang="en-US" dirty="0"/>
          </a:p>
        </p:txBody>
      </p:sp>
    </p:spTree>
    <p:extLst>
      <p:ext uri="{BB962C8B-B14F-4D97-AF65-F5344CB8AC3E}">
        <p14:creationId xmlns:p14="http://schemas.microsoft.com/office/powerpoint/2010/main" val="194059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current lifeguard certification</a:t>
            </a:r>
            <a:r>
              <a:rPr lang="en-US" dirty="0" smtClean="0"/>
              <a:t> is not sufficient to satisfy</a:t>
            </a:r>
            <a:r>
              <a:rPr lang="en-US" baseline="0" dirty="0" smtClean="0"/>
              <a:t> the codes. Prior to active duty, the facility must check that the lifeguards can demonstrate the skills required for certification as well as review and practice items specific to that venue. The BSA Aquatics Staff Guide outlines the training needed both to satisfy state swimming codes and prepare the staff for conducting the various swimming and boating programs. As we noted before, the BSA Summer Camp Staff Training Guide does not cover those particulars. Instead it has suggested camp-wide training sessions that total 23 of the allocated 28 training hours. It is doubtful that any camp actually follows all the recommendations in the Summer Camp Staff Training Guides, but it is not unusual for National Camp School aquatics section directors to hear from camp aquatics directors that they were not allowed sufficient time to properly evaluate and train their staffs. </a:t>
            </a:r>
          </a:p>
          <a:p>
            <a:endParaRPr lang="en-US" baseline="0" dirty="0" smtClean="0"/>
          </a:p>
          <a:p>
            <a:r>
              <a:rPr lang="en-US" baseline="0" dirty="0" smtClean="0"/>
              <a:t>Let’s look at other details that camp administers should be aware of.</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14</a:t>
            </a:fld>
            <a:endParaRPr lang="en-US" dirty="0"/>
          </a:p>
        </p:txBody>
      </p:sp>
    </p:spTree>
    <p:extLst>
      <p:ext uri="{BB962C8B-B14F-4D97-AF65-F5344CB8AC3E}">
        <p14:creationId xmlns:p14="http://schemas.microsoft.com/office/powerpoint/2010/main" val="88837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MAHC requires</a:t>
            </a:r>
            <a:r>
              <a:rPr lang="en-US" baseline="0" dirty="0" smtClean="0"/>
              <a:t> specific records to be maintained, generally for three years. Those include the listed items. An “incident” occurs whenever a lifeguard interrupts surveillance to enter the water for a rescue or to perform first aid.  Few states codes currently require this amount of record keeping, so BSA camps will need to adjust as states adopt the federal guidelines.</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15</a:t>
            </a:fld>
            <a:endParaRPr lang="en-US" dirty="0"/>
          </a:p>
        </p:txBody>
      </p:sp>
    </p:spTree>
    <p:extLst>
      <p:ext uri="{BB962C8B-B14F-4D97-AF65-F5344CB8AC3E}">
        <p14:creationId xmlns:p14="http://schemas.microsoft.com/office/powerpoint/2010/main" val="3268197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MAHC also requires each facility</a:t>
            </a:r>
            <a:r>
              <a:rPr lang="en-US" baseline="0" dirty="0" smtClean="0"/>
              <a:t> to have a lifeguard supervisor present whenever two are more lifeguards are on duty.  At BSA summer camps, the aquatics director would normally serve that function, but it can be meet by anyone with the required training, even a lifeguard on duty.</a:t>
            </a:r>
          </a:p>
          <a:p>
            <a:endParaRPr lang="en-US" baseline="0" dirty="0" smtClean="0"/>
          </a:p>
          <a:p>
            <a:r>
              <a:rPr lang="en-US" baseline="0" dirty="0" smtClean="0"/>
              <a:t>The code is very prescriptive about lifeguard supervisor training requirements.  Aquatics Instructor BSA training, obtained at National Camping School, probably meets those requirements at present.  The MAHC codes are very similar to current New York state codes, and the BSA Aquatics Task Force has worked with New York regulators to have them accept the AI training.</a:t>
            </a:r>
          </a:p>
          <a:p>
            <a:endParaRPr lang="en-US" baseline="0" dirty="0" smtClean="0"/>
          </a:p>
          <a:p>
            <a:r>
              <a:rPr lang="en-US" baseline="0" dirty="0" smtClean="0"/>
              <a:t>A new ripple that will affect camps is the requirement that the lifeguard supervisor must have at least 3 months of actual on-the-job experience.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16</a:t>
            </a:fld>
            <a:endParaRPr lang="en-US" dirty="0"/>
          </a:p>
        </p:txBody>
      </p:sp>
    </p:spTree>
    <p:extLst>
      <p:ext uri="{BB962C8B-B14F-4D97-AF65-F5344CB8AC3E}">
        <p14:creationId xmlns:p14="http://schemas.microsoft.com/office/powerpoint/2010/main" val="218890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now review how a few of the current BSA aquatics standards compare with the CDC MAHC, starting with requirements for a camp aquatics director.</a:t>
            </a:r>
          </a:p>
          <a:p>
            <a:endParaRPr lang="en-US" baseline="0" dirty="0" smtClean="0"/>
          </a:p>
          <a:p>
            <a:r>
              <a:rPr lang="en-US" baseline="0" dirty="0" smtClean="0"/>
              <a:t>The 21 year old age limit goes beyond the MAHC which leaves age restriction to the training agencies. </a:t>
            </a:r>
          </a:p>
          <a:p>
            <a:endParaRPr lang="en-US" baseline="0" dirty="0" smtClean="0"/>
          </a:p>
          <a:p>
            <a:r>
              <a:rPr lang="en-US" baseline="0" dirty="0" smtClean="0"/>
              <a:t>BSA Aquatics Instructor currently qualifies as MAHC lifeguard supervisor. </a:t>
            </a:r>
          </a:p>
          <a:p>
            <a:endParaRPr lang="en-US" baseline="0" dirty="0" smtClean="0"/>
          </a:p>
          <a:p>
            <a:r>
              <a:rPr lang="en-US" baseline="0" dirty="0" smtClean="0"/>
              <a:t>A separate lifeguard certification valid for two years gets around the 5 year validity period of BSA Aquatics Supervision.</a:t>
            </a:r>
          </a:p>
          <a:p>
            <a:endParaRPr lang="en-US" baseline="0" dirty="0" smtClean="0"/>
          </a:p>
          <a:p>
            <a:r>
              <a:rPr lang="en-US" baseline="0" dirty="0" smtClean="0"/>
              <a:t>The MAHC level of CPR certification is spelled out, but there might be future problems with how often it is renewed since the Red Cross course is currently valid for two years and the MAHC requires renewal every year.</a:t>
            </a:r>
          </a:p>
          <a:p>
            <a:endParaRPr lang="en-US" baseline="0" dirty="0" smtClean="0"/>
          </a:p>
          <a:p>
            <a:r>
              <a:rPr lang="en-US" baseline="0" dirty="0" smtClean="0"/>
              <a:t>In the future, they may be a need to add previous experience as a lifeguard.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17</a:t>
            </a:fld>
            <a:endParaRPr lang="en-US" dirty="0"/>
          </a:p>
        </p:txBody>
      </p:sp>
    </p:spTree>
    <p:extLst>
      <p:ext uri="{BB962C8B-B14F-4D97-AF65-F5344CB8AC3E}">
        <p14:creationId xmlns:p14="http://schemas.microsoft.com/office/powerpoint/2010/main" val="1561406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Over the last few years, entrance requirements to the aquatics section of National Camping School have become more stringent.  In particular, the person has to already have current lifeguard training and then demonstrate skills needed to enroll in a lifeguard renewal or instructor course.  Fortunately, that makes BSA Aquatics Instructor acceptable under the MAHC as a lifeguard supervisor and a lifeguard instructor.  However, the trend is toward more training requirements and experience, not less, so the training components for camp aquatics director will need to evolve further.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18</a:t>
            </a:fld>
            <a:endParaRPr lang="en-US" dirty="0"/>
          </a:p>
        </p:txBody>
      </p:sp>
    </p:spTree>
    <p:extLst>
      <p:ext uri="{BB962C8B-B14F-4D97-AF65-F5344CB8AC3E}">
        <p14:creationId xmlns:p14="http://schemas.microsoft.com/office/powerpoint/2010/main" val="80706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 need to panic, but government regulations keep getting more detailed and prescriptive. The BSA Aquatics Task Force tries to stay current or even anticipate trends. However, there is also a need to keep other BSA volunteers and professionals aware of changing standards of care. Camps that do not understand the standards may not comply, and that exposes the organization to rulings of negligence.</a:t>
            </a:r>
          </a:p>
          <a:p>
            <a:endParaRPr lang="en-US" baseline="0" dirty="0" smtClean="0"/>
          </a:p>
          <a:p>
            <a:r>
              <a:rPr lang="en-US" baseline="0" dirty="0" smtClean="0"/>
              <a:t>A few years ago, National Camp School lesson plans called for the aquatics section director to discuss program and regulation updates with  program director and camp director sections. That session was dropped when those sections were combined into administration.  It is probably prudent to add it back.</a:t>
            </a:r>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19</a:t>
            </a:fld>
            <a:endParaRPr lang="en-US" dirty="0"/>
          </a:p>
        </p:txBody>
      </p:sp>
    </p:spTree>
    <p:extLst>
      <p:ext uri="{BB962C8B-B14F-4D97-AF65-F5344CB8AC3E}">
        <p14:creationId xmlns:p14="http://schemas.microsoft.com/office/powerpoint/2010/main" val="113454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focus</a:t>
            </a:r>
            <a:r>
              <a:rPr lang="en-US" baseline="0" dirty="0" smtClean="0"/>
              <a:t> is on how new government regulations, particularly the CDC Model Aquatic Health Code, are likely to affect council operated swimming programs, such as summer camps. </a:t>
            </a:r>
          </a:p>
          <a:p>
            <a:endParaRPr lang="en-US" baseline="0" dirty="0" smtClean="0"/>
          </a:p>
          <a:p>
            <a:r>
              <a:rPr lang="en-US" baseline="0" dirty="0" smtClean="0"/>
              <a:t>The new codes mandate training programs beyond basic pre-camp certifications. </a:t>
            </a:r>
          </a:p>
          <a:p>
            <a:endParaRPr lang="en-US" baseline="0" dirty="0" smtClean="0"/>
          </a:p>
          <a:p>
            <a:r>
              <a:rPr lang="en-US" baseline="0" dirty="0" smtClean="0"/>
              <a:t>That in turn needs to be reflected in the NCAP standards, </a:t>
            </a:r>
          </a:p>
          <a:p>
            <a:endParaRPr lang="en-US" baseline="0" dirty="0" smtClean="0"/>
          </a:p>
          <a:p>
            <a:r>
              <a:rPr lang="en-US" baseline="0" dirty="0" smtClean="0"/>
              <a:t>and also what is taught at National Camping Schools.  </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2</a:t>
            </a:fld>
            <a:endParaRPr lang="en-US" dirty="0"/>
          </a:p>
        </p:txBody>
      </p:sp>
    </p:spTree>
    <p:extLst>
      <p:ext uri="{BB962C8B-B14F-4D97-AF65-F5344CB8AC3E}">
        <p14:creationId xmlns:p14="http://schemas.microsoft.com/office/powerpoint/2010/main" val="67666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camp standards require a</a:t>
            </a:r>
            <a:r>
              <a:rPr lang="en-US" baseline="0" dirty="0" smtClean="0"/>
              <a:t> minimal amount of pre-camp training.  However, the NCS lesson plan for camp directors and program directors suggests that most of that time is needed for campwide training sessions. There is nothing specific in the admin lesson plan about code training requirements. On the other hand, the NCS aquatics lesson plan, which takes state codes into account, notes that much of the training time will be needed for aquatics specialty training.  Making folks aware of that gap, and closing it (next slide), is a goal of this presentation. </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3</a:t>
            </a:fld>
            <a:endParaRPr lang="en-US" dirty="0"/>
          </a:p>
        </p:txBody>
      </p:sp>
    </p:spTree>
    <p:extLst>
      <p:ext uri="{BB962C8B-B14F-4D97-AF65-F5344CB8AC3E}">
        <p14:creationId xmlns:p14="http://schemas.microsoft.com/office/powerpoint/2010/main" val="147801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exactly</a:t>
            </a:r>
            <a:r>
              <a:rPr lang="en-US" baseline="0" dirty="0" smtClean="0"/>
              <a:t> is the CDC Model Aquatics Health Code, or MAHC? </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5</a:t>
            </a:fld>
            <a:endParaRPr lang="en-US" dirty="0"/>
          </a:p>
        </p:txBody>
      </p:sp>
    </p:spTree>
    <p:extLst>
      <p:ext uri="{BB962C8B-B14F-4D97-AF65-F5344CB8AC3E}">
        <p14:creationId xmlns:p14="http://schemas.microsoft.com/office/powerpoint/2010/main" val="271385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MAHC is a 316 page document</a:t>
            </a:r>
            <a:r>
              <a:rPr lang="en-US" baseline="0" dirty="0" smtClean="0"/>
              <a:t> by the CDC meant to serve as a standard for state codes regulating swimming facilities.  It was released August 29, 2014.</a:t>
            </a:r>
          </a:p>
          <a:p>
            <a:endParaRPr lang="en-US" baseline="0" dirty="0" smtClean="0"/>
          </a:p>
          <a:p>
            <a:r>
              <a:rPr lang="en-US" baseline="0" dirty="0" smtClean="0"/>
              <a:t>There is also a 361 page annex that supplements the code.</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6</a:t>
            </a:fld>
            <a:endParaRPr lang="en-US" dirty="0"/>
          </a:p>
        </p:txBody>
      </p:sp>
    </p:spTree>
    <p:extLst>
      <p:ext uri="{BB962C8B-B14F-4D97-AF65-F5344CB8AC3E}">
        <p14:creationId xmlns:p14="http://schemas.microsoft.com/office/powerpoint/2010/main" val="285355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did the CDC formulate</a:t>
            </a:r>
            <a:r>
              <a:rPr lang="en-US" dirty="0" smtClean="0"/>
              <a:t> a</a:t>
            </a:r>
            <a:r>
              <a:rPr lang="en-US" baseline="0" dirty="0" smtClean="0"/>
              <a:t> Model Aquatics Health Code? </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7</a:t>
            </a:fld>
            <a:endParaRPr lang="en-US" dirty="0"/>
          </a:p>
        </p:txBody>
      </p:sp>
    </p:spTree>
    <p:extLst>
      <p:ext uri="{BB962C8B-B14F-4D97-AF65-F5344CB8AC3E}">
        <p14:creationId xmlns:p14="http://schemas.microsoft.com/office/powerpoint/2010/main" val="367781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of the driver</a:t>
            </a:r>
            <a:r>
              <a:rPr lang="en-US" baseline="0" dirty="0" smtClean="0"/>
              <a:t> for a uniform health code came from disease, sometimes fatal, spread in treated swimming pools.  The CDC has a health interest in preventing such Recreational Water Illnesses (RWI). Chlorine levels in pools are not adequate to immediately kill various pathogens in fecal matter. Various states codes had different requirements for dealing with fecal releases, some much better than others. The CDC therefore provided suggested guidelines for states to adopt. That effort was then expanded to cover all risk factors for pool operation. The MAHC was put together with cooperation from various groups and is expected to be adopted fairly quickly by the states.</a:t>
            </a:r>
          </a:p>
          <a:p>
            <a:endParaRPr lang="en-US" baseline="0" dirty="0" smtClean="0"/>
          </a:p>
          <a:p>
            <a:r>
              <a:rPr lang="en-US" baseline="0" dirty="0" smtClean="0"/>
              <a:t>State health departments were generally supportive of CDC guidance. For one thing, states with limited budgets can rely on the CDC to review the latest science.</a:t>
            </a:r>
          </a:p>
          <a:p>
            <a:endParaRPr lang="en-US" baseline="0" dirty="0" smtClean="0"/>
          </a:p>
          <a:p>
            <a:r>
              <a:rPr lang="en-US" baseline="0" dirty="0" smtClean="0"/>
              <a:t>The industry was also generally supportive of the effort. Operators, design companies, and building contractors prefer one set of rules rather than having different requirements in different states.</a:t>
            </a:r>
          </a:p>
          <a:p>
            <a:endParaRPr lang="en-US" baseline="0" dirty="0" smtClean="0"/>
          </a:p>
          <a:p>
            <a:r>
              <a:rPr lang="en-US" baseline="0" dirty="0" smtClean="0"/>
              <a:t>The concept is similar to the FDA Model Food Code.  A large majority of state regulations are now based on the federal guidelines.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8</a:t>
            </a:fld>
            <a:endParaRPr lang="en-US" dirty="0"/>
          </a:p>
        </p:txBody>
      </p:sp>
    </p:spTree>
    <p:extLst>
      <p:ext uri="{BB962C8B-B14F-4D97-AF65-F5344CB8AC3E}">
        <p14:creationId xmlns:p14="http://schemas.microsoft.com/office/powerpoint/2010/main" val="312245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now review implications for BSA programs.  We’re not going to discuss all the code,  but rather point out a few items having to do with lifeguards at council events. (Much of the code deals with swimming pool design and water sanitation.)</a:t>
            </a:r>
          </a:p>
          <a:p>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9</a:t>
            </a:fld>
            <a:endParaRPr lang="en-US" dirty="0"/>
          </a:p>
        </p:txBody>
      </p:sp>
    </p:spTree>
    <p:extLst>
      <p:ext uri="{BB962C8B-B14F-4D97-AF65-F5344CB8AC3E}">
        <p14:creationId xmlns:p14="http://schemas.microsoft.com/office/powerpoint/2010/main" val="117017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give you a feel for how prescriptive the code can be, let’s look at how much time the lifeguard has to reach a person in trouble.</a:t>
            </a:r>
          </a:p>
          <a:p>
            <a:endParaRPr lang="en-US" baseline="0" dirty="0" smtClean="0"/>
          </a:p>
          <a:p>
            <a:r>
              <a:rPr lang="en-US" baseline="0" dirty="0" smtClean="0"/>
              <a:t>The answer is 20 seconds.  If it takes longer, then a breach in the duty (standard) of care has occurred. If harm comes to the victim because of the delay, then the facility is negligent. With all the rules taken together, a drowning death at a guarded facility is difficult to defend successfully in a civil suit. </a:t>
            </a:r>
          </a:p>
          <a:p>
            <a:endParaRPr lang="en-US" baseline="0" dirty="0" smtClean="0"/>
          </a:p>
          <a:p>
            <a:r>
              <a:rPr lang="en-US" baseline="0" dirty="0" smtClean="0"/>
              <a:t>The “20 second” rule should be covered in lifeguard training, but there is no current BSA policy that requires the camp aquatics director to check how fast lifeguards can respond.  The MAHC requires documentation that each lifeguard has been tested to that standard.</a:t>
            </a:r>
            <a:endParaRPr lang="en-US" dirty="0"/>
          </a:p>
        </p:txBody>
      </p:sp>
      <p:sp>
        <p:nvSpPr>
          <p:cNvPr id="4" name="Slide Number Placeholder 3"/>
          <p:cNvSpPr>
            <a:spLocks noGrp="1"/>
          </p:cNvSpPr>
          <p:nvPr>
            <p:ph type="sldNum" sz="quarter" idx="10"/>
          </p:nvPr>
        </p:nvSpPr>
        <p:spPr/>
        <p:txBody>
          <a:bodyPr/>
          <a:lstStyle/>
          <a:p>
            <a:fld id="{B5579F4C-39DE-484D-9D6E-0795D4AB7FC1}" type="slidenum">
              <a:rPr lang="en-US" smtClean="0"/>
              <a:pPr/>
              <a:t>10</a:t>
            </a:fld>
            <a:endParaRPr lang="en-US" dirty="0"/>
          </a:p>
        </p:txBody>
      </p:sp>
    </p:spTree>
    <p:extLst>
      <p:ext uri="{BB962C8B-B14F-4D97-AF65-F5344CB8AC3E}">
        <p14:creationId xmlns:p14="http://schemas.microsoft.com/office/powerpoint/2010/main" val="245828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45B27-C052-4307-A028-855DDB2CE923}"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CE3C6-303A-48B1-BDE1-7DD95C33B2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45B27-C052-4307-A028-855DDB2CE923}" type="datetimeFigureOut">
              <a:rPr lang="en-US" smtClean="0"/>
              <a:pPr/>
              <a:t>11/16/2015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CE3C6-303A-48B1-BDE1-7DD95C33B2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2"/>
            <a:ext cx="9144000" cy="6869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228600" y="304800"/>
            <a:ext cx="4582793" cy="769441"/>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response time</a:t>
            </a:r>
            <a:endParaRPr lang="en-US" sz="4400" dirty="0">
              <a:ln w="6350">
                <a:noFill/>
              </a:ln>
            </a:endParaRPr>
          </a:p>
        </p:txBody>
      </p:sp>
      <p:sp>
        <p:nvSpPr>
          <p:cNvPr id="4" name="Text Box 7"/>
          <p:cNvSpPr txBox="1">
            <a:spLocks noChangeArrowheads="1"/>
          </p:cNvSpPr>
          <p:nvPr/>
        </p:nvSpPr>
        <p:spPr bwMode="auto">
          <a:xfrm>
            <a:off x="533400" y="1295400"/>
            <a:ext cx="8132762" cy="3785652"/>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4000" b="1" dirty="0" smtClean="0">
                <a:solidFill>
                  <a:srgbClr val="003399"/>
                </a:solidFill>
              </a:rPr>
              <a:t>2) The QUALIFED LIFEGUARD is able to reach the furthest extent of the assigned zone of PATRON surveillance within 20 seconds.</a:t>
            </a:r>
          </a:p>
          <a:p>
            <a:pPr eaLnBrk="1" hangingPunct="1">
              <a:defRPr/>
            </a:pPr>
            <a:r>
              <a:rPr lang="en-US" sz="4000" b="1" dirty="0" smtClean="0">
                <a:solidFill>
                  <a:srgbClr val="003399"/>
                </a:solidFill>
              </a:rPr>
              <a:t>6.3.3.1.1 </a:t>
            </a:r>
          </a:p>
          <a:p>
            <a:pPr eaLnBrk="1" hangingPunct="1">
              <a:defRPr/>
            </a:pPr>
            <a:r>
              <a:rPr lang="en-US" sz="4000" b="1" dirty="0" smtClean="0">
                <a:solidFill>
                  <a:srgbClr val="0033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228600" y="304800"/>
            <a:ext cx="6381106" cy="769441"/>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lifeguard equipment</a:t>
            </a:r>
            <a:endParaRPr lang="en-US" sz="4400" dirty="0">
              <a:ln w="6350">
                <a:noFill/>
              </a:ln>
            </a:endParaRPr>
          </a:p>
        </p:txBody>
      </p:sp>
      <p:pic>
        <p:nvPicPr>
          <p:cNvPr id="1026" name="Picture 2"/>
          <p:cNvPicPr>
            <a:picLocks noChangeAspect="1" noChangeArrowheads="1"/>
          </p:cNvPicPr>
          <p:nvPr/>
        </p:nvPicPr>
        <p:blipFill>
          <a:blip r:embed="rId4" cstate="print"/>
          <a:srcRect/>
          <a:stretch>
            <a:fillRect/>
          </a:stretch>
        </p:blipFill>
        <p:spPr bwMode="auto">
          <a:xfrm>
            <a:off x="6248400" y="1371600"/>
            <a:ext cx="2560320" cy="3278014"/>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152400" y="1143000"/>
            <a:ext cx="8132762" cy="440120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4000" b="1" dirty="0" smtClean="0">
                <a:solidFill>
                  <a:srgbClr val="003399"/>
                </a:solidFill>
              </a:rPr>
              <a:t> rescue tube on person</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identifying uniform</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signal device</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polarized sunglasses</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PPE </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UV protection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228600" y="304800"/>
            <a:ext cx="6381106" cy="769441"/>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lifeguard equipment</a:t>
            </a:r>
            <a:endParaRPr lang="en-US" sz="4400" dirty="0">
              <a:ln w="6350">
                <a:noFill/>
              </a:ln>
            </a:endParaRPr>
          </a:p>
        </p:txBody>
      </p:sp>
      <p:sp>
        <p:nvSpPr>
          <p:cNvPr id="9" name="Text Box 7"/>
          <p:cNvSpPr txBox="1">
            <a:spLocks noChangeArrowheads="1"/>
          </p:cNvSpPr>
          <p:nvPr/>
        </p:nvSpPr>
        <p:spPr bwMode="auto">
          <a:xfrm>
            <a:off x="152400" y="1143000"/>
            <a:ext cx="8132762" cy="440120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4000" b="1" dirty="0" smtClean="0">
                <a:solidFill>
                  <a:srgbClr val="003399"/>
                </a:solidFill>
              </a:rPr>
              <a:t> communication system</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chairs/stands</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first aid kit</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backboard w/ restraints</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blood spill kit </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AED/O2 not required</a:t>
            </a:r>
          </a:p>
        </p:txBody>
      </p:sp>
      <p:pic>
        <p:nvPicPr>
          <p:cNvPr id="2052" name="Picture 4"/>
          <p:cNvPicPr>
            <a:picLocks noChangeAspect="1" noChangeArrowheads="1"/>
          </p:cNvPicPr>
          <p:nvPr/>
        </p:nvPicPr>
        <p:blipFill>
          <a:blip r:embed="rId4" cstate="print"/>
          <a:srcRect l="8729" t="3619" b="3493"/>
          <a:stretch>
            <a:fillRect/>
          </a:stretch>
        </p:blipFill>
        <p:spPr bwMode="auto">
          <a:xfrm>
            <a:off x="6629400" y="1066800"/>
            <a:ext cx="2377440" cy="4160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18224"/>
            <a:ext cx="9144000" cy="6876224"/>
          </a:xfrm>
          <a:prstGeom prst="rect">
            <a:avLst/>
          </a:prstGeom>
          <a:noFill/>
          <a:ln w="9525">
            <a:noFill/>
            <a:miter lim="800000"/>
            <a:headEnd/>
            <a:tailEnd/>
          </a:ln>
          <a:effectLst/>
        </p:spPr>
      </p:pic>
      <p:sp>
        <p:nvSpPr>
          <p:cNvPr id="3" name="Title 1"/>
          <p:cNvSpPr txBox="1">
            <a:spLocks/>
          </p:cNvSpPr>
          <p:nvPr/>
        </p:nvSpPr>
        <p:spPr>
          <a:xfrm>
            <a:off x="95250" y="295275"/>
            <a:ext cx="8960595" cy="144655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LG training: pre-employment</a:t>
            </a:r>
          </a:p>
          <a:p>
            <a:endParaRPr lang="en-US" sz="4400" dirty="0">
              <a:ln w="6350">
                <a:noFill/>
              </a:ln>
            </a:endParaRPr>
          </a:p>
        </p:txBody>
      </p:sp>
      <p:sp>
        <p:nvSpPr>
          <p:cNvPr id="9" name="Text Box 7"/>
          <p:cNvSpPr txBox="1">
            <a:spLocks noChangeArrowheads="1"/>
          </p:cNvSpPr>
          <p:nvPr/>
        </p:nvSpPr>
        <p:spPr bwMode="auto">
          <a:xfrm>
            <a:off x="152400" y="1378387"/>
            <a:ext cx="6477000" cy="3785652"/>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4000" b="1" dirty="0" smtClean="0">
                <a:solidFill>
                  <a:srgbClr val="003399"/>
                </a:solidFill>
              </a:rPr>
              <a:t> Current lifeguard  </a:t>
            </a:r>
          </a:p>
          <a:p>
            <a:pPr eaLnBrk="1" hangingPunct="1">
              <a:defRPr/>
            </a:pPr>
            <a:r>
              <a:rPr lang="en-US" sz="4000" b="1" dirty="0" smtClean="0">
                <a:solidFill>
                  <a:srgbClr val="003399"/>
                </a:solidFill>
              </a:rPr>
              <a:t>  certification by</a:t>
            </a:r>
          </a:p>
          <a:p>
            <a:pPr eaLnBrk="1" hangingPunct="1">
              <a:defRPr/>
            </a:pPr>
            <a:r>
              <a:rPr lang="en-US" sz="4000" b="1" dirty="0" smtClean="0">
                <a:solidFill>
                  <a:srgbClr val="003399"/>
                </a:solidFill>
              </a:rPr>
              <a:t>  approved agency</a:t>
            </a:r>
          </a:p>
          <a:p>
            <a:pPr eaLnBrk="1" hangingPunct="1">
              <a:defRPr/>
            </a:pPr>
            <a:endParaRPr lang="en-US" sz="4000" b="1" dirty="0" smtClean="0">
              <a:solidFill>
                <a:srgbClr val="003399"/>
              </a:solidFill>
            </a:endParaRPr>
          </a:p>
          <a:p>
            <a:pPr eaLnBrk="1" hangingPunct="1">
              <a:buFont typeface="Arial" pitchFamily="34" charset="0"/>
              <a:buChar char="•"/>
              <a:defRPr/>
            </a:pPr>
            <a:r>
              <a:rPr lang="en-US" sz="4000" b="1" dirty="0" smtClean="0">
                <a:solidFill>
                  <a:srgbClr val="003399"/>
                </a:solidFill>
              </a:rPr>
              <a:t> Current CPR at </a:t>
            </a:r>
          </a:p>
          <a:p>
            <a:pPr eaLnBrk="1" hangingPunct="1">
              <a:defRPr/>
            </a:pPr>
            <a:r>
              <a:rPr lang="en-US" sz="4000" b="1" dirty="0" smtClean="0">
                <a:solidFill>
                  <a:srgbClr val="003399"/>
                </a:solidFill>
              </a:rPr>
              <a:t>  professional level</a:t>
            </a:r>
          </a:p>
        </p:txBody>
      </p:sp>
      <p:pic>
        <p:nvPicPr>
          <p:cNvPr id="3075" name="Picture 3"/>
          <p:cNvPicPr>
            <a:picLocks noChangeAspect="1" noChangeArrowheads="1"/>
          </p:cNvPicPr>
          <p:nvPr/>
        </p:nvPicPr>
        <p:blipFill>
          <a:blip r:embed="rId4" cstate="print"/>
          <a:srcRect/>
          <a:stretch>
            <a:fillRect/>
          </a:stretch>
        </p:blipFill>
        <p:spPr bwMode="auto">
          <a:xfrm>
            <a:off x="6629400" y="1219200"/>
            <a:ext cx="1737360" cy="2231009"/>
          </a:xfrm>
          <a:prstGeom prst="rect">
            <a:avLst/>
          </a:prstGeom>
          <a:ln>
            <a:noFill/>
          </a:ln>
          <a:effectLst>
            <a:outerShdw blurRad="292100" dist="139700" dir="2700000" algn="tl" rotWithShape="0">
              <a:srgbClr val="333333">
                <a:alpha val="65000"/>
              </a:srgbClr>
            </a:outerShdw>
          </a:effectLst>
        </p:spPr>
      </p:pic>
      <p:pic>
        <p:nvPicPr>
          <p:cNvPr id="3082" name="Picture 10" descr="http://communitypools.com/wp-content/uploads/2012/03/lg_manual.png"/>
          <p:cNvPicPr>
            <a:picLocks noChangeAspect="1" noChangeArrowheads="1"/>
          </p:cNvPicPr>
          <p:nvPr/>
        </p:nvPicPr>
        <p:blipFill>
          <a:blip r:embed="rId5" cstate="print"/>
          <a:srcRect/>
          <a:stretch>
            <a:fillRect/>
          </a:stretch>
        </p:blipFill>
        <p:spPr bwMode="auto">
          <a:xfrm>
            <a:off x="6934200" y="2971800"/>
            <a:ext cx="1737360" cy="2265516"/>
          </a:xfrm>
          <a:prstGeom prst="rect">
            <a:avLst/>
          </a:prstGeom>
          <a:ln>
            <a:noFill/>
          </a:ln>
          <a:effectLst>
            <a:outerShdw blurRad="292100" dist="139700" dir="2700000" algn="tl" rotWithShape="0">
              <a:srgbClr val="333333">
                <a:alpha val="65000"/>
              </a:srgbClr>
            </a:outerShdw>
          </a:effectLst>
        </p:spPr>
      </p:pic>
      <p:pic>
        <p:nvPicPr>
          <p:cNvPr id="3078" name="Picture 6"/>
          <p:cNvPicPr>
            <a:picLocks noChangeAspect="1" noChangeArrowheads="1"/>
          </p:cNvPicPr>
          <p:nvPr/>
        </p:nvPicPr>
        <p:blipFill>
          <a:blip r:embed="rId6" cstate="print"/>
          <a:srcRect/>
          <a:stretch>
            <a:fillRect/>
          </a:stretch>
        </p:blipFill>
        <p:spPr bwMode="auto">
          <a:xfrm>
            <a:off x="7239000" y="4800600"/>
            <a:ext cx="1737360" cy="12409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0" y="228600"/>
            <a:ext cx="7465698" cy="144655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LG training: pre-service</a:t>
            </a:r>
          </a:p>
          <a:p>
            <a:endParaRPr lang="en-US" sz="4400" dirty="0">
              <a:ln w="6350">
                <a:noFill/>
              </a:ln>
            </a:endParaRPr>
          </a:p>
        </p:txBody>
      </p:sp>
      <p:sp>
        <p:nvSpPr>
          <p:cNvPr id="9" name="Text Box 7"/>
          <p:cNvSpPr txBox="1">
            <a:spLocks noChangeArrowheads="1"/>
          </p:cNvSpPr>
          <p:nvPr/>
        </p:nvSpPr>
        <p:spPr bwMode="auto">
          <a:xfrm>
            <a:off x="152400" y="838200"/>
            <a:ext cx="7543800" cy="544764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200" b="1" i="1" dirty="0" smtClean="0">
                <a:solidFill>
                  <a:srgbClr val="003399"/>
                </a:solidFill>
              </a:rPr>
              <a:t>Demonstrate skills &amp; knowledge of:</a:t>
            </a:r>
            <a:r>
              <a:rPr lang="en-US" sz="4000" b="1" i="1" dirty="0" smtClean="0">
                <a:solidFill>
                  <a:srgbClr val="003399"/>
                </a:solidFill>
              </a:rPr>
              <a:t> </a:t>
            </a:r>
          </a:p>
          <a:p>
            <a:pPr eaLnBrk="1" hangingPunct="1">
              <a:buFont typeface="Arial" pitchFamily="34" charset="0"/>
              <a:buChar char="•"/>
              <a:defRPr/>
            </a:pPr>
            <a:r>
              <a:rPr lang="en-US" sz="4000" b="1" dirty="0" smtClean="0">
                <a:solidFill>
                  <a:srgbClr val="003399"/>
                </a:solidFill>
              </a:rPr>
              <a:t> water rescue skills</a:t>
            </a:r>
          </a:p>
          <a:p>
            <a:pPr eaLnBrk="1" hangingPunct="1">
              <a:defRPr/>
            </a:pPr>
            <a:endParaRPr lang="en-US" sz="1400" b="1" dirty="0" smtClean="0">
              <a:solidFill>
                <a:srgbClr val="003399"/>
              </a:solidFill>
            </a:endParaRPr>
          </a:p>
          <a:p>
            <a:pPr eaLnBrk="1" hangingPunct="1">
              <a:buFont typeface="Arial" pitchFamily="34" charset="0"/>
              <a:buChar char="•"/>
              <a:defRPr/>
            </a:pPr>
            <a:r>
              <a:rPr lang="en-US" sz="4000" b="1" dirty="0" smtClean="0">
                <a:solidFill>
                  <a:srgbClr val="003399"/>
                </a:solidFill>
              </a:rPr>
              <a:t> EAPs </a:t>
            </a:r>
            <a:r>
              <a:rPr lang="en-US" sz="3200" b="1" dirty="0" smtClean="0">
                <a:solidFill>
                  <a:srgbClr val="003399"/>
                </a:solidFill>
              </a:rPr>
              <a:t>(drowning, injury, weather,</a:t>
            </a:r>
          </a:p>
          <a:p>
            <a:pPr eaLnBrk="1" hangingPunct="1">
              <a:defRPr/>
            </a:pPr>
            <a:r>
              <a:rPr lang="en-US" sz="3200" b="1" dirty="0" smtClean="0">
                <a:solidFill>
                  <a:srgbClr val="003399"/>
                </a:solidFill>
              </a:rPr>
              <a:t>                  chemicals)</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Fecal, vomit, </a:t>
            </a:r>
            <a:r>
              <a:rPr lang="en-US" sz="3200" b="1" dirty="0" smtClean="0">
                <a:solidFill>
                  <a:srgbClr val="003399"/>
                </a:solidFill>
              </a:rPr>
              <a:t>&amp;</a:t>
            </a:r>
            <a:r>
              <a:rPr lang="en-US" sz="4000" b="1" dirty="0" smtClean="0">
                <a:solidFill>
                  <a:srgbClr val="003399"/>
                </a:solidFill>
              </a:rPr>
              <a:t> blood</a:t>
            </a:r>
          </a:p>
          <a:p>
            <a:pPr eaLnBrk="1" hangingPunct="1">
              <a:defRPr/>
            </a:pPr>
            <a:r>
              <a:rPr lang="en-US" sz="4000" b="1" dirty="0" smtClean="0">
                <a:solidFill>
                  <a:srgbClr val="003399"/>
                </a:solidFill>
              </a:rPr>
              <a:t>   contamination procedures</a:t>
            </a:r>
          </a:p>
          <a:p>
            <a:pPr eaLnBrk="1" hangingPunct="1">
              <a:defRPr/>
            </a:pPr>
            <a:endParaRPr lang="en-US" sz="1400" b="1" dirty="0" smtClean="0">
              <a:solidFill>
                <a:srgbClr val="003399"/>
              </a:solidFill>
            </a:endParaRPr>
          </a:p>
          <a:p>
            <a:pPr eaLnBrk="1" hangingPunct="1">
              <a:buFont typeface="Arial" pitchFamily="34" charset="0"/>
              <a:buChar char="•"/>
              <a:defRPr/>
            </a:pPr>
            <a:r>
              <a:rPr lang="en-US" sz="4000" b="1" dirty="0" smtClean="0">
                <a:solidFill>
                  <a:srgbClr val="003399"/>
                </a:solidFill>
              </a:rPr>
              <a:t> Staffing plans, zones, </a:t>
            </a:r>
            <a:r>
              <a:rPr lang="en-US" sz="3600" b="1" dirty="0" smtClean="0">
                <a:solidFill>
                  <a:srgbClr val="003399"/>
                </a:solidFill>
              </a:rPr>
              <a:t>&amp;</a:t>
            </a:r>
          </a:p>
          <a:p>
            <a:pPr eaLnBrk="1" hangingPunct="1">
              <a:defRPr/>
            </a:pPr>
            <a:r>
              <a:rPr lang="en-US" sz="4000" b="1" dirty="0" smtClean="0">
                <a:solidFill>
                  <a:srgbClr val="003399"/>
                </a:solidFill>
              </a:rPr>
              <a:t>   rotations.</a:t>
            </a:r>
          </a:p>
        </p:txBody>
      </p:sp>
      <p:pic>
        <p:nvPicPr>
          <p:cNvPr id="9218" name="Picture 2"/>
          <p:cNvPicPr>
            <a:picLocks noChangeAspect="1" noChangeArrowheads="1"/>
          </p:cNvPicPr>
          <p:nvPr/>
        </p:nvPicPr>
        <p:blipFill>
          <a:blip r:embed="rId4" cstate="print"/>
          <a:srcRect l="8000" t="2710" r="5333"/>
          <a:stretch>
            <a:fillRect/>
          </a:stretch>
        </p:blipFill>
        <p:spPr bwMode="auto">
          <a:xfrm>
            <a:off x="7010400" y="1219200"/>
            <a:ext cx="1981200" cy="2735488"/>
          </a:xfrm>
          <a:prstGeom prst="rect">
            <a:avLst/>
          </a:prstGeom>
          <a:noFill/>
          <a:ln w="9525">
            <a:noFill/>
            <a:miter lim="800000"/>
            <a:headEnd/>
            <a:tailEnd/>
          </a:ln>
          <a:effectLst/>
        </p:spPr>
      </p:pic>
      <p:pic>
        <p:nvPicPr>
          <p:cNvPr id="7" name="Picture 15"/>
          <p:cNvPicPr>
            <a:picLocks noChangeAspect="1" noChangeArrowheads="1"/>
          </p:cNvPicPr>
          <p:nvPr/>
        </p:nvPicPr>
        <p:blipFill>
          <a:blip r:embed="rId5" cstate="print"/>
          <a:srcRect/>
          <a:stretch>
            <a:fillRect/>
          </a:stretch>
        </p:blipFill>
        <p:spPr bwMode="auto">
          <a:xfrm>
            <a:off x="7315200" y="3581400"/>
            <a:ext cx="1645920" cy="21033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95250" y="295275"/>
            <a:ext cx="2725426" cy="144655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Records</a:t>
            </a:r>
          </a:p>
          <a:p>
            <a:endParaRPr lang="en-US" sz="4400" dirty="0">
              <a:ln w="6350">
                <a:noFill/>
              </a:ln>
            </a:endParaRPr>
          </a:p>
        </p:txBody>
      </p:sp>
      <p:sp>
        <p:nvSpPr>
          <p:cNvPr id="9" name="Text Box 7"/>
          <p:cNvSpPr txBox="1">
            <a:spLocks noChangeArrowheads="1"/>
          </p:cNvSpPr>
          <p:nvPr/>
        </p:nvSpPr>
        <p:spPr bwMode="auto">
          <a:xfrm>
            <a:off x="152400" y="1143000"/>
            <a:ext cx="8132762" cy="440120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4000" b="1" dirty="0" smtClean="0">
                <a:solidFill>
                  <a:srgbClr val="003399"/>
                </a:solidFill>
              </a:rPr>
              <a:t> safety plan (EAPs)</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lifeguard certifications</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pre-service training</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in-service training</a:t>
            </a:r>
          </a:p>
          <a:p>
            <a:pPr eaLnBrk="1" hangingPunct="1">
              <a:defRPr/>
            </a:pPr>
            <a:endParaRPr lang="en-US" sz="800" b="1" dirty="0" smtClean="0">
              <a:solidFill>
                <a:srgbClr val="003399"/>
              </a:solidFill>
            </a:endParaRPr>
          </a:p>
          <a:p>
            <a:pPr eaLnBrk="1" hangingPunct="1">
              <a:buFont typeface="Arial" pitchFamily="34" charset="0"/>
              <a:buChar char="•"/>
              <a:defRPr/>
            </a:pPr>
            <a:r>
              <a:rPr lang="en-US" sz="4000" b="1" dirty="0" smtClean="0">
                <a:solidFill>
                  <a:srgbClr val="003399"/>
                </a:solidFill>
              </a:rPr>
              <a:t> incidents</a:t>
            </a:r>
          </a:p>
          <a:p>
            <a:pPr eaLnBrk="1" hangingPunct="1">
              <a:defRPr/>
            </a:pPr>
            <a:endParaRPr lang="en-US" sz="800" b="1" dirty="0" smtClean="0">
              <a:solidFill>
                <a:srgbClr val="003399"/>
              </a:solidFill>
            </a:endParaRPr>
          </a:p>
          <a:p>
            <a:pPr eaLnBrk="1" hangingPunct="1">
              <a:buFont typeface="Arial" pitchFamily="34" charset="0"/>
              <a:buChar char="•"/>
              <a:defRPr/>
            </a:pPr>
            <a:endParaRPr lang="en-US" sz="4000" b="1" dirty="0" smtClean="0">
              <a:solidFill>
                <a:srgbClr val="003399"/>
              </a:solidFill>
            </a:endParaRPr>
          </a:p>
        </p:txBody>
      </p:sp>
      <p:pic>
        <p:nvPicPr>
          <p:cNvPr id="6147" name="Picture 3"/>
          <p:cNvPicPr>
            <a:picLocks noChangeAspect="1" noChangeArrowheads="1"/>
          </p:cNvPicPr>
          <p:nvPr/>
        </p:nvPicPr>
        <p:blipFill>
          <a:blip r:embed="rId4" cstate="print"/>
          <a:srcRect/>
          <a:stretch>
            <a:fillRect/>
          </a:stretch>
        </p:blipFill>
        <p:spPr bwMode="auto">
          <a:xfrm>
            <a:off x="6477948" y="1511135"/>
            <a:ext cx="2606675" cy="3063875"/>
          </a:xfrm>
          <a:prstGeom prst="rect">
            <a:avLst/>
          </a:prstGeom>
          <a:noFill/>
          <a:ln w="9525">
            <a:noFill/>
            <a:miter lim="800000"/>
            <a:headEnd/>
            <a:tailEnd/>
          </a:ln>
          <a:effectLst/>
        </p:spPr>
      </p:pic>
      <p:sp>
        <p:nvSpPr>
          <p:cNvPr id="7" name="TextBox 6"/>
          <p:cNvSpPr txBox="1"/>
          <p:nvPr/>
        </p:nvSpPr>
        <p:spPr>
          <a:xfrm>
            <a:off x="7315200" y="4572000"/>
            <a:ext cx="1402948" cy="584775"/>
          </a:xfrm>
          <a:prstGeom prst="rect">
            <a:avLst/>
          </a:prstGeom>
          <a:noFill/>
        </p:spPr>
        <p:txBody>
          <a:bodyPr wrap="none" rtlCol="0">
            <a:spAutoFit/>
          </a:bodyPr>
          <a:lstStyle/>
          <a:p>
            <a:r>
              <a:rPr lang="en-US" sz="3200" b="1" i="1" dirty="0" smtClean="0">
                <a:solidFill>
                  <a:srgbClr val="C00000"/>
                </a:solidFill>
              </a:rPr>
              <a:t>3 years</a:t>
            </a:r>
            <a:endParaRPr lang="en-US" sz="3200" b="1" i="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95250" y="295275"/>
            <a:ext cx="4470198" cy="144655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LG supervisor</a:t>
            </a:r>
          </a:p>
          <a:p>
            <a:endParaRPr lang="en-US" sz="4400" dirty="0">
              <a:ln w="6350">
                <a:noFill/>
              </a:ln>
            </a:endParaRPr>
          </a:p>
        </p:txBody>
      </p:sp>
      <p:sp>
        <p:nvSpPr>
          <p:cNvPr id="9" name="Text Box 7"/>
          <p:cNvSpPr txBox="1">
            <a:spLocks noChangeArrowheads="1"/>
          </p:cNvSpPr>
          <p:nvPr/>
        </p:nvSpPr>
        <p:spPr bwMode="auto">
          <a:xfrm>
            <a:off x="152400" y="1143000"/>
            <a:ext cx="8763000" cy="3908762"/>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4000" b="1" dirty="0" smtClean="0">
                <a:solidFill>
                  <a:srgbClr val="003399"/>
                </a:solidFill>
              </a:rPr>
              <a:t> required for 2 or more lifeguards</a:t>
            </a:r>
          </a:p>
          <a:p>
            <a:pPr eaLnBrk="1" hangingPunct="1">
              <a:defRPr/>
            </a:pPr>
            <a:endParaRPr lang="en-US" sz="2000" b="1" dirty="0" smtClean="0">
              <a:solidFill>
                <a:srgbClr val="003399"/>
              </a:solidFill>
            </a:endParaRPr>
          </a:p>
          <a:p>
            <a:pPr eaLnBrk="1" hangingPunct="1">
              <a:buFont typeface="Arial" pitchFamily="34" charset="0"/>
              <a:buChar char="•"/>
              <a:defRPr/>
            </a:pPr>
            <a:r>
              <a:rPr lang="en-US" sz="4000" b="1" dirty="0" smtClean="0">
                <a:solidFill>
                  <a:srgbClr val="003399"/>
                </a:solidFill>
              </a:rPr>
              <a:t> specific training requirements</a:t>
            </a:r>
          </a:p>
          <a:p>
            <a:pPr eaLnBrk="1" hangingPunct="1">
              <a:defRPr/>
            </a:pPr>
            <a:endParaRPr lang="en-US" sz="2000" b="1" dirty="0" smtClean="0">
              <a:solidFill>
                <a:srgbClr val="003399"/>
              </a:solidFill>
            </a:endParaRPr>
          </a:p>
          <a:p>
            <a:pPr eaLnBrk="1" hangingPunct="1">
              <a:buFont typeface="Arial" pitchFamily="34" charset="0"/>
              <a:buChar char="•"/>
              <a:defRPr/>
            </a:pPr>
            <a:r>
              <a:rPr lang="en-US" sz="4000" b="1" dirty="0" smtClean="0">
                <a:solidFill>
                  <a:srgbClr val="003399"/>
                </a:solidFill>
              </a:rPr>
              <a:t> minimum 3 months </a:t>
            </a:r>
          </a:p>
          <a:p>
            <a:pPr eaLnBrk="1" hangingPunct="1">
              <a:defRPr/>
            </a:pPr>
            <a:r>
              <a:rPr lang="en-US" sz="4000" b="1" dirty="0" smtClean="0">
                <a:solidFill>
                  <a:srgbClr val="003399"/>
                </a:solidFill>
              </a:rPr>
              <a:t>  lifeguard experience</a:t>
            </a:r>
          </a:p>
          <a:p>
            <a:pPr eaLnBrk="1" hangingPunct="1">
              <a:defRPr/>
            </a:pPr>
            <a:endParaRPr lang="en-US" sz="800" b="1" dirty="0" smtClean="0">
              <a:solidFill>
                <a:srgbClr val="003399"/>
              </a:solidFill>
            </a:endParaRPr>
          </a:p>
          <a:p>
            <a:pPr eaLnBrk="1" hangingPunct="1">
              <a:defRPr/>
            </a:pPr>
            <a:endParaRPr lang="en-US" sz="4000" b="1" dirty="0" smtClean="0">
              <a:solidFill>
                <a:srgbClr val="003399"/>
              </a:solidFill>
            </a:endParaRPr>
          </a:p>
        </p:txBody>
      </p:sp>
      <p:pic>
        <p:nvPicPr>
          <p:cNvPr id="8195" name="Picture 3"/>
          <p:cNvPicPr>
            <a:picLocks noChangeAspect="1" noChangeArrowheads="1"/>
          </p:cNvPicPr>
          <p:nvPr/>
        </p:nvPicPr>
        <p:blipFill>
          <a:blip r:embed="rId4" cstate="print"/>
          <a:srcRect/>
          <a:stretch>
            <a:fillRect/>
          </a:stretch>
        </p:blipFill>
        <p:spPr bwMode="auto">
          <a:xfrm>
            <a:off x="6400800" y="2971800"/>
            <a:ext cx="2468880" cy="2468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95250" y="295275"/>
            <a:ext cx="7284751" cy="144655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Current BSA standards</a:t>
            </a:r>
          </a:p>
          <a:p>
            <a:endParaRPr lang="en-US" sz="4400" dirty="0">
              <a:ln w="6350">
                <a:noFill/>
              </a:ln>
            </a:endParaRPr>
          </a:p>
        </p:txBody>
      </p:sp>
      <p:sp>
        <p:nvSpPr>
          <p:cNvPr id="9" name="Text Box 7"/>
          <p:cNvSpPr txBox="1">
            <a:spLocks noChangeArrowheads="1"/>
          </p:cNvSpPr>
          <p:nvPr/>
        </p:nvSpPr>
        <p:spPr bwMode="auto">
          <a:xfrm>
            <a:off x="152400" y="1143000"/>
            <a:ext cx="8763000" cy="83099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defRPr/>
            </a:pPr>
            <a:endParaRPr lang="en-US" sz="800" b="1" dirty="0" smtClean="0">
              <a:solidFill>
                <a:srgbClr val="003399"/>
              </a:solidFill>
            </a:endParaRPr>
          </a:p>
          <a:p>
            <a:pPr eaLnBrk="1" hangingPunct="1">
              <a:defRPr/>
            </a:pPr>
            <a:endParaRPr lang="en-US" sz="4000" b="1" dirty="0" smtClean="0">
              <a:solidFill>
                <a:srgbClr val="003399"/>
              </a:solidFill>
            </a:endParaRPr>
          </a:p>
        </p:txBody>
      </p:sp>
      <p:pic>
        <p:nvPicPr>
          <p:cNvPr id="7" name="Picture 3"/>
          <p:cNvPicPr>
            <a:picLocks noChangeAspect="1" noChangeArrowheads="1"/>
          </p:cNvPicPr>
          <p:nvPr/>
        </p:nvPicPr>
        <p:blipFill>
          <a:blip r:embed="rId4" cstate="print"/>
          <a:srcRect/>
          <a:stretch>
            <a:fillRect/>
          </a:stretch>
        </p:blipFill>
        <p:spPr bwMode="auto">
          <a:xfrm>
            <a:off x="6591993" y="2149434"/>
            <a:ext cx="2468880" cy="2468880"/>
          </a:xfrm>
          <a:prstGeom prst="rect">
            <a:avLst/>
          </a:prstGeom>
          <a:noFill/>
          <a:ln w="9525">
            <a:noFill/>
            <a:miter lim="800000"/>
            <a:headEnd/>
            <a:tailEnd/>
          </a:ln>
          <a:effectLst/>
        </p:spPr>
      </p:pic>
      <p:sp>
        <p:nvSpPr>
          <p:cNvPr id="8" name="Rectangle 7"/>
          <p:cNvSpPr/>
          <p:nvPr/>
        </p:nvSpPr>
        <p:spPr>
          <a:xfrm>
            <a:off x="152400" y="990600"/>
            <a:ext cx="8610600" cy="4832092"/>
          </a:xfrm>
          <a:prstGeom prst="rect">
            <a:avLst/>
          </a:prstGeom>
        </p:spPr>
        <p:txBody>
          <a:bodyPr wrap="square">
            <a:spAutoFit/>
          </a:bodyPr>
          <a:lstStyle/>
          <a:p>
            <a:r>
              <a:rPr lang="en-US" sz="2800" dirty="0" smtClean="0"/>
              <a:t>Aquatics director is 21 years of age or older and holds a current certificate of training as a BSA Aquatics Instructor from a National Camping School. The aquatics </a:t>
            </a:r>
          </a:p>
          <a:p>
            <a:r>
              <a:rPr lang="en-US" sz="2800" dirty="0" smtClean="0"/>
              <a:t>director also is currently certified as a BSA </a:t>
            </a:r>
          </a:p>
          <a:p>
            <a:r>
              <a:rPr lang="en-US" sz="2800" dirty="0" smtClean="0"/>
              <a:t>Lifeguard, American Red Cross Lifeguard, or </a:t>
            </a:r>
          </a:p>
          <a:p>
            <a:r>
              <a:rPr lang="en-US" sz="2800" dirty="0" smtClean="0"/>
              <a:t>equivalent training recognized by state </a:t>
            </a:r>
          </a:p>
          <a:p>
            <a:r>
              <a:rPr lang="en-US" sz="2800" dirty="0" smtClean="0"/>
              <a:t>legislation or regulation (a “valid lifeguard </a:t>
            </a:r>
          </a:p>
          <a:p>
            <a:r>
              <a:rPr lang="en-US" sz="2800" dirty="0" smtClean="0"/>
              <a:t>certification”), and is currently trained in </a:t>
            </a:r>
          </a:p>
          <a:p>
            <a:r>
              <a:rPr lang="en-US" sz="2800" dirty="0" smtClean="0"/>
              <a:t>American Red Cross First Aid and CPR/AED for Professional Rescuers and Health Care Providers, or equivalent. </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95250" y="295275"/>
            <a:ext cx="7284751" cy="144655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Current BSA standards</a:t>
            </a:r>
          </a:p>
          <a:p>
            <a:endParaRPr lang="en-US" sz="4400" dirty="0">
              <a:ln w="6350">
                <a:noFill/>
              </a:ln>
            </a:endParaRPr>
          </a:p>
        </p:txBody>
      </p:sp>
      <p:pic>
        <p:nvPicPr>
          <p:cNvPr id="6" name="Picture 13" descr="https://lh6.googleusercontent.com/-RyqLahWt-nQ/TXJxhuARN-I/AAAAAAAAAD4/7P_ILXSyw-I/s200/patch_Camping_School.jpg"/>
          <p:cNvPicPr>
            <a:picLocks noChangeAspect="1" noChangeArrowheads="1"/>
          </p:cNvPicPr>
          <p:nvPr/>
        </p:nvPicPr>
        <p:blipFill>
          <a:blip r:embed="rId4" cstate="print"/>
          <a:srcRect/>
          <a:stretch>
            <a:fillRect/>
          </a:stretch>
        </p:blipFill>
        <p:spPr bwMode="auto">
          <a:xfrm>
            <a:off x="7848600" y="457200"/>
            <a:ext cx="1005840" cy="1501023"/>
          </a:xfrm>
          <a:prstGeom prst="rect">
            <a:avLst/>
          </a:prstGeom>
          <a:noFill/>
        </p:spPr>
      </p:pic>
      <p:sp>
        <p:nvSpPr>
          <p:cNvPr id="7" name="Rectangle 6"/>
          <p:cNvSpPr/>
          <p:nvPr/>
        </p:nvSpPr>
        <p:spPr>
          <a:xfrm>
            <a:off x="304800" y="990600"/>
            <a:ext cx="8839200" cy="5150128"/>
          </a:xfrm>
          <a:prstGeom prst="rect">
            <a:avLst/>
          </a:prstGeom>
        </p:spPr>
        <p:txBody>
          <a:bodyPr wrap="square">
            <a:spAutoFit/>
          </a:bodyPr>
          <a:lstStyle/>
          <a:p>
            <a:r>
              <a:rPr lang="en-US" sz="2400" b="1" dirty="0" smtClean="0"/>
              <a:t>Pre-Requisites for Aquatics Section Enrollment </a:t>
            </a:r>
            <a:endParaRPr lang="en-US" sz="2400" dirty="0" smtClean="0"/>
          </a:p>
          <a:p>
            <a:pPr>
              <a:spcAft>
                <a:spcPts val="200"/>
              </a:spcAft>
              <a:buFont typeface="Arial" pitchFamily="34" charset="0"/>
              <a:buChar char="•"/>
            </a:pPr>
            <a:r>
              <a:rPr lang="en-US" sz="2400" dirty="0" smtClean="0"/>
              <a:t> Be 18 years of age or older.  </a:t>
            </a:r>
          </a:p>
          <a:p>
            <a:pPr>
              <a:spcAft>
                <a:spcPts val="200"/>
              </a:spcAft>
              <a:buFont typeface="Arial" pitchFamily="34" charset="0"/>
              <a:buChar char="•"/>
            </a:pPr>
            <a:r>
              <a:rPr lang="en-US" sz="2400" dirty="0" smtClean="0"/>
              <a:t> Present evidence of a current lifeguard certification </a:t>
            </a:r>
          </a:p>
          <a:p>
            <a:pPr>
              <a:spcAft>
                <a:spcPts val="200"/>
              </a:spcAft>
              <a:buFont typeface="Arial" pitchFamily="34" charset="0"/>
              <a:buChar char="•"/>
            </a:pPr>
            <a:r>
              <a:rPr lang="en-US" sz="2400" dirty="0" smtClean="0"/>
              <a:t> Present evidence of Safe Swim Defense and Safety Afloat training. </a:t>
            </a:r>
          </a:p>
          <a:p>
            <a:pPr>
              <a:spcAft>
                <a:spcPts val="200"/>
              </a:spcAft>
              <a:buFont typeface="Arial" pitchFamily="34" charset="0"/>
              <a:buChar char="•"/>
            </a:pPr>
            <a:r>
              <a:rPr lang="en-US" sz="2400" dirty="0" smtClean="0"/>
              <a:t> Be able to complete the 100 yard BSA swimmers test. </a:t>
            </a:r>
          </a:p>
          <a:p>
            <a:pPr>
              <a:buFont typeface="Arial" pitchFamily="34" charset="0"/>
              <a:buChar char="•"/>
            </a:pPr>
            <a:r>
              <a:rPr lang="en-US" sz="2400" dirty="0" smtClean="0"/>
              <a:t> Immediately after completion of the swimmers test, swim</a:t>
            </a:r>
          </a:p>
          <a:p>
            <a:r>
              <a:rPr lang="en-US" sz="2400" dirty="0" smtClean="0"/>
              <a:t>   continuously for an additional 450 yards. </a:t>
            </a:r>
          </a:p>
          <a:p>
            <a:pPr>
              <a:buFont typeface="Arial" pitchFamily="34" charset="0"/>
              <a:buChar char="•"/>
            </a:pPr>
            <a:r>
              <a:rPr lang="en-US" sz="2400" dirty="0" smtClean="0"/>
              <a:t> Immediately after completion of the 450 yard swim, tread water for</a:t>
            </a:r>
          </a:p>
          <a:p>
            <a:r>
              <a:rPr lang="en-US" sz="2400" dirty="0" smtClean="0"/>
              <a:t>   two minutes.</a:t>
            </a:r>
          </a:p>
          <a:p>
            <a:pPr>
              <a:buFont typeface="Arial" pitchFamily="34" charset="0"/>
              <a:buChar char="•"/>
            </a:pPr>
            <a:r>
              <a:rPr lang="en-US" sz="2400" dirty="0" smtClean="0"/>
              <a:t>  Starting in the water, swim 20 yards using a front crawl or</a:t>
            </a:r>
          </a:p>
          <a:p>
            <a:r>
              <a:rPr lang="en-US" sz="2400" dirty="0" smtClean="0"/>
              <a:t>    breaststroke, surface dive 7 to 10 feet, retrieve a 10-pound object, </a:t>
            </a:r>
          </a:p>
          <a:p>
            <a:r>
              <a:rPr lang="en-US" sz="2400" dirty="0" smtClean="0"/>
              <a:t>    surface, swim with the object 20 yards back to the starting point, </a:t>
            </a:r>
          </a:p>
          <a:p>
            <a:r>
              <a:rPr lang="en-US" sz="2400" dirty="0" smtClean="0"/>
              <a:t>    and exit the water within one minute and 40 seconds.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itle 1"/>
          <p:cNvSpPr txBox="1">
            <a:spLocks/>
          </p:cNvSpPr>
          <p:nvPr/>
        </p:nvSpPr>
        <p:spPr>
          <a:xfrm>
            <a:off x="95250" y="295275"/>
            <a:ext cx="3933897" cy="769441"/>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4400" dirty="0" smtClean="0">
                <a:ln w="6350">
                  <a:noFill/>
                </a:ln>
              </a:rPr>
              <a:t>Conclusions</a:t>
            </a:r>
          </a:p>
        </p:txBody>
      </p:sp>
      <p:pic>
        <p:nvPicPr>
          <p:cNvPr id="7" name="Picture 2"/>
          <p:cNvPicPr>
            <a:picLocks noChangeAspect="1" noChangeArrowheads="1"/>
          </p:cNvPicPr>
          <p:nvPr/>
        </p:nvPicPr>
        <p:blipFill>
          <a:blip r:embed="rId4" cstate="print"/>
          <a:srcRect/>
          <a:stretch>
            <a:fillRect/>
          </a:stretch>
        </p:blipFill>
        <p:spPr bwMode="auto">
          <a:xfrm>
            <a:off x="2819400" y="1981200"/>
            <a:ext cx="3306763"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pic>
        <p:nvPicPr>
          <p:cNvPr id="8201" name="Picture 9"/>
          <p:cNvPicPr>
            <a:picLocks noChangeAspect="1" noChangeArrowheads="1"/>
          </p:cNvPicPr>
          <p:nvPr/>
        </p:nvPicPr>
        <p:blipFill>
          <a:blip r:embed="rId4" cstate="print"/>
          <a:srcRect/>
          <a:stretch>
            <a:fillRect/>
          </a:stretch>
        </p:blipFill>
        <p:spPr bwMode="auto">
          <a:xfrm>
            <a:off x="2971800" y="381000"/>
            <a:ext cx="3200400" cy="1618179"/>
          </a:xfrm>
          <a:prstGeom prst="roundRect">
            <a:avLst/>
          </a:prstGeom>
          <a:noFill/>
          <a:ln w="9525">
            <a:noFill/>
            <a:miter lim="800000"/>
            <a:headEnd/>
            <a:tailEnd/>
          </a:ln>
          <a:effectLst>
            <a:outerShdw blurRad="50800" dist="38100" dir="2700000" sx="102000" sy="102000" algn="tl" rotWithShape="0">
              <a:prstClr val="black">
                <a:alpha val="40000"/>
              </a:prstClr>
            </a:outerShdw>
          </a:effectLst>
        </p:spPr>
      </p:pic>
      <p:grpSp>
        <p:nvGrpSpPr>
          <p:cNvPr id="23" name="Group 22"/>
          <p:cNvGrpSpPr/>
          <p:nvPr/>
        </p:nvGrpSpPr>
        <p:grpSpPr>
          <a:xfrm>
            <a:off x="6324600" y="914400"/>
            <a:ext cx="2207427" cy="3901440"/>
            <a:chOff x="6324600" y="914400"/>
            <a:chExt cx="2207427" cy="3901440"/>
          </a:xfrm>
        </p:grpSpPr>
        <p:pic>
          <p:nvPicPr>
            <p:cNvPr id="8203" name="Picture 11"/>
            <p:cNvPicPr>
              <a:picLocks noChangeAspect="1" noChangeArrowheads="1"/>
            </p:cNvPicPr>
            <p:nvPr/>
          </p:nvPicPr>
          <p:blipFill>
            <a:blip r:embed="rId5" cstate="print"/>
            <a:srcRect/>
            <a:stretch>
              <a:fillRect/>
            </a:stretch>
          </p:blipFill>
          <p:spPr bwMode="auto">
            <a:xfrm>
              <a:off x="6324600" y="1981200"/>
              <a:ext cx="2207427" cy="2834640"/>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4" name="Bent Arrow 13"/>
            <p:cNvSpPr/>
            <p:nvPr/>
          </p:nvSpPr>
          <p:spPr>
            <a:xfrm rot="5400000">
              <a:off x="6477000" y="914400"/>
              <a:ext cx="914400" cy="914400"/>
            </a:xfrm>
            <a:prstGeom prst="bentArrow">
              <a:avLst/>
            </a:prstGeom>
            <a:solidFill>
              <a:srgbClr val="800000"/>
            </a:solidFill>
            <a:ln>
              <a:solidFill>
                <a:srgbClr val="800000"/>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p:cNvGrpSpPr/>
          <p:nvPr/>
        </p:nvGrpSpPr>
        <p:grpSpPr>
          <a:xfrm>
            <a:off x="685800" y="914400"/>
            <a:ext cx="2194560" cy="3871296"/>
            <a:chOff x="685800" y="914400"/>
            <a:chExt cx="2194560" cy="3871296"/>
          </a:xfrm>
        </p:grpSpPr>
        <p:sp>
          <p:nvSpPr>
            <p:cNvPr id="18" name="Bent Arrow 17"/>
            <p:cNvSpPr/>
            <p:nvPr/>
          </p:nvSpPr>
          <p:spPr>
            <a:xfrm rot="16200000" flipH="1">
              <a:off x="1752600" y="914400"/>
              <a:ext cx="914400" cy="914400"/>
            </a:xfrm>
            <a:prstGeom prst="bentArrow">
              <a:avLst/>
            </a:prstGeom>
            <a:solidFill>
              <a:srgbClr val="800000"/>
            </a:solidFill>
            <a:ln>
              <a:solidFill>
                <a:srgbClr val="800000"/>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207" name="Picture 15"/>
            <p:cNvPicPr>
              <a:picLocks noChangeAspect="1" noChangeArrowheads="1"/>
            </p:cNvPicPr>
            <p:nvPr/>
          </p:nvPicPr>
          <p:blipFill>
            <a:blip r:embed="rId6" cstate="print"/>
            <a:srcRect/>
            <a:stretch>
              <a:fillRect/>
            </a:stretch>
          </p:blipFill>
          <p:spPr bwMode="auto">
            <a:xfrm>
              <a:off x="685800" y="1981200"/>
              <a:ext cx="2194560" cy="2804496"/>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grpSp>
      <p:grpSp>
        <p:nvGrpSpPr>
          <p:cNvPr id="25" name="Group 24"/>
          <p:cNvGrpSpPr/>
          <p:nvPr/>
        </p:nvGrpSpPr>
        <p:grpSpPr>
          <a:xfrm>
            <a:off x="1905000" y="3733800"/>
            <a:ext cx="5257800" cy="2729136"/>
            <a:chOff x="1905000" y="3733800"/>
            <a:chExt cx="5257800" cy="2729136"/>
          </a:xfrm>
        </p:grpSpPr>
        <p:sp>
          <p:nvSpPr>
            <p:cNvPr id="15" name="Bent Arrow 14"/>
            <p:cNvSpPr/>
            <p:nvPr/>
          </p:nvSpPr>
          <p:spPr>
            <a:xfrm rot="10800000">
              <a:off x="5943600" y="5105400"/>
              <a:ext cx="1219200" cy="914400"/>
            </a:xfrm>
            <a:prstGeom prst="bentArrow">
              <a:avLst>
                <a:gd name="adj1" fmla="val 25000"/>
                <a:gd name="adj2" fmla="val 24479"/>
                <a:gd name="adj3" fmla="val 25000"/>
                <a:gd name="adj4" fmla="val 43750"/>
              </a:avLst>
            </a:prstGeom>
            <a:solidFill>
              <a:srgbClr val="800000"/>
            </a:solidFill>
            <a:ln>
              <a:solidFill>
                <a:srgbClr val="800000"/>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205" name="Picture 13" descr="https://lh6.googleusercontent.com/-RyqLahWt-nQ/TXJxhuARN-I/AAAAAAAAAD4/7P_ILXSyw-I/s200/patch_Camping_School.jpg"/>
            <p:cNvPicPr>
              <a:picLocks noChangeAspect="1" noChangeArrowheads="1"/>
            </p:cNvPicPr>
            <p:nvPr/>
          </p:nvPicPr>
          <p:blipFill>
            <a:blip r:embed="rId7" cstate="print"/>
            <a:srcRect/>
            <a:stretch>
              <a:fillRect/>
            </a:stretch>
          </p:blipFill>
          <p:spPr bwMode="auto">
            <a:xfrm>
              <a:off x="3657600" y="3733800"/>
              <a:ext cx="1828800" cy="2729136"/>
            </a:xfrm>
            <a:prstGeom prst="rect">
              <a:avLst/>
            </a:prstGeom>
            <a:noFill/>
          </p:spPr>
        </p:pic>
        <p:sp>
          <p:nvSpPr>
            <p:cNvPr id="24" name="Bent Arrow 23"/>
            <p:cNvSpPr/>
            <p:nvPr/>
          </p:nvSpPr>
          <p:spPr>
            <a:xfrm rot="10800000" flipH="1">
              <a:off x="1905000" y="5029200"/>
              <a:ext cx="1219200" cy="914400"/>
            </a:xfrm>
            <a:prstGeom prst="bentArrow">
              <a:avLst>
                <a:gd name="adj1" fmla="val 25000"/>
                <a:gd name="adj2" fmla="val 24479"/>
                <a:gd name="adj3" fmla="val 25000"/>
                <a:gd name="adj4" fmla="val 43750"/>
              </a:avLst>
            </a:prstGeom>
            <a:solidFill>
              <a:srgbClr val="800000"/>
            </a:solidFill>
            <a:ln>
              <a:solidFill>
                <a:srgbClr val="800000"/>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edg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18224"/>
            <a:ext cx="9144000" cy="6876224"/>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2133600" y="381000"/>
            <a:ext cx="4854575" cy="762000"/>
          </a:xfrm>
          <a:prstGeom prst="rect">
            <a:avLst/>
          </a:prstGeom>
          <a:noFill/>
          <a:ln w="9525">
            <a:noFill/>
            <a:miter lim="800000"/>
            <a:headEnd/>
            <a:tailEnd/>
          </a:ln>
          <a:effectLst/>
        </p:spPr>
      </p:pic>
      <p:sp>
        <p:nvSpPr>
          <p:cNvPr id="9" name="TextBox 8"/>
          <p:cNvSpPr txBox="1"/>
          <p:nvPr/>
        </p:nvSpPr>
        <p:spPr>
          <a:xfrm>
            <a:off x="2743200" y="1143000"/>
            <a:ext cx="3724096" cy="923330"/>
          </a:xfrm>
          <a:prstGeom prst="rect">
            <a:avLst/>
          </a:prstGeom>
          <a:noFill/>
        </p:spPr>
        <p:txBody>
          <a:bodyPr wrap="none" rtlCol="0">
            <a:spAutoFit/>
          </a:bodyPr>
          <a:lstStyle/>
          <a:p>
            <a:pPr algn="ctr"/>
            <a:r>
              <a:rPr lang="en-US" b="1" dirty="0" smtClean="0">
                <a:solidFill>
                  <a:srgbClr val="002060"/>
                </a:solidFill>
                <a:latin typeface="Arial" pitchFamily="34" charset="0"/>
                <a:cs typeface="Arial" pitchFamily="34" charset="0"/>
              </a:rPr>
              <a:t>Minimum staff training duration:</a:t>
            </a:r>
          </a:p>
          <a:p>
            <a:pPr algn="ctr"/>
            <a:r>
              <a:rPr lang="en-US" b="1" dirty="0" smtClean="0">
                <a:solidFill>
                  <a:srgbClr val="002060"/>
                </a:solidFill>
                <a:latin typeface="Arial" pitchFamily="34" charset="0"/>
                <a:cs typeface="Arial" pitchFamily="34" charset="0"/>
              </a:rPr>
              <a:t>  Day camp = 8 hrs</a:t>
            </a:r>
          </a:p>
          <a:p>
            <a:pPr algn="ctr"/>
            <a:r>
              <a:rPr lang="en-US" b="1" dirty="0" smtClean="0">
                <a:solidFill>
                  <a:srgbClr val="002060"/>
                </a:solidFill>
                <a:latin typeface="Arial" pitchFamily="34" charset="0"/>
                <a:cs typeface="Arial" pitchFamily="34" charset="0"/>
              </a:rPr>
              <a:t>Resident camp = 28 hrs</a:t>
            </a:r>
            <a:endParaRPr lang="en-US" b="1" dirty="0">
              <a:solidFill>
                <a:srgbClr val="002060"/>
              </a:solidFill>
              <a:latin typeface="Arial" pitchFamily="34" charset="0"/>
              <a:cs typeface="Arial" pitchFamily="34" charset="0"/>
            </a:endParaRPr>
          </a:p>
        </p:txBody>
      </p:sp>
      <p:grpSp>
        <p:nvGrpSpPr>
          <p:cNvPr id="16" name="Group 15"/>
          <p:cNvGrpSpPr/>
          <p:nvPr/>
        </p:nvGrpSpPr>
        <p:grpSpPr>
          <a:xfrm>
            <a:off x="3505200" y="3886200"/>
            <a:ext cx="2209800" cy="2133600"/>
            <a:chOff x="3505200" y="3886200"/>
            <a:chExt cx="2209800" cy="2133600"/>
          </a:xfrm>
        </p:grpSpPr>
        <p:sp>
          <p:nvSpPr>
            <p:cNvPr id="10" name="Bent Arrow 9"/>
            <p:cNvSpPr/>
            <p:nvPr/>
          </p:nvSpPr>
          <p:spPr>
            <a:xfrm flipV="1">
              <a:off x="3505200" y="3886200"/>
              <a:ext cx="1066800" cy="2133600"/>
            </a:xfrm>
            <a:prstGeom prst="bentArrow">
              <a:avLst>
                <a:gd name="adj1" fmla="val 14286"/>
                <a:gd name="adj2" fmla="val 18750"/>
                <a:gd name="adj3" fmla="val 21428"/>
                <a:gd name="adj4" fmla="val 40179"/>
              </a:avLst>
            </a:prstGeom>
            <a:solidFill>
              <a:srgbClr val="0033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Bent Arrow 10"/>
            <p:cNvSpPr/>
            <p:nvPr/>
          </p:nvSpPr>
          <p:spPr>
            <a:xfrm flipH="1" flipV="1">
              <a:off x="4648200" y="3886200"/>
              <a:ext cx="1066800" cy="1066800"/>
            </a:xfrm>
            <a:prstGeom prst="bentArrow">
              <a:avLst>
                <a:gd name="adj1" fmla="val 14286"/>
                <a:gd name="adj2" fmla="val 18750"/>
                <a:gd name="adj3" fmla="val 21428"/>
                <a:gd name="adj4" fmla="val 40179"/>
              </a:avLst>
            </a:prstGeom>
            <a:solidFill>
              <a:srgbClr val="0033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p:cNvGrpSpPr/>
          <p:nvPr/>
        </p:nvGrpSpPr>
        <p:grpSpPr>
          <a:xfrm>
            <a:off x="228600" y="2438400"/>
            <a:ext cx="4114800" cy="1909465"/>
            <a:chOff x="228600" y="2438400"/>
            <a:chExt cx="4114800" cy="1909465"/>
          </a:xfrm>
        </p:grpSpPr>
        <p:pic>
          <p:nvPicPr>
            <p:cNvPr id="1027" name="Picture 3"/>
            <p:cNvPicPr>
              <a:picLocks noChangeAspect="1" noChangeArrowheads="1"/>
            </p:cNvPicPr>
            <p:nvPr/>
          </p:nvPicPr>
          <p:blipFill>
            <a:blip r:embed="rId5" cstate="print"/>
            <a:srcRect/>
            <a:stretch>
              <a:fillRect/>
            </a:stretch>
          </p:blipFill>
          <p:spPr bwMode="auto">
            <a:xfrm>
              <a:off x="228600" y="2438400"/>
              <a:ext cx="4114800" cy="1293224"/>
            </a:xfrm>
            <a:prstGeom prst="rect">
              <a:avLst/>
            </a:prstGeom>
            <a:noFill/>
            <a:ln w="9525">
              <a:solidFill>
                <a:schemeClr val="tx1"/>
              </a:solidFill>
              <a:miter lim="800000"/>
              <a:headEnd/>
              <a:tailEnd/>
            </a:ln>
            <a:effectLst/>
          </p:spPr>
        </p:pic>
        <p:sp>
          <p:nvSpPr>
            <p:cNvPr id="14" name="TextBox 13"/>
            <p:cNvSpPr txBox="1"/>
            <p:nvPr/>
          </p:nvSpPr>
          <p:spPr>
            <a:xfrm>
              <a:off x="381000" y="3886200"/>
              <a:ext cx="2971800" cy="461665"/>
            </a:xfrm>
            <a:prstGeom prst="rect">
              <a:avLst/>
            </a:prstGeom>
            <a:noFill/>
          </p:spPr>
          <p:txBody>
            <a:bodyPr wrap="square" rtlCol="0">
              <a:spAutoFit/>
            </a:bodyPr>
            <a:lstStyle/>
            <a:p>
              <a:r>
                <a:rPr lang="en-US" sz="2400" b="1" dirty="0" smtClean="0">
                  <a:solidFill>
                    <a:srgbClr val="002060"/>
                  </a:solidFill>
                  <a:latin typeface="Arial" pitchFamily="34" charset="0"/>
                  <a:cs typeface="Arial" pitchFamily="34" charset="0"/>
                </a:rPr>
                <a:t>Mostly campwide</a:t>
              </a:r>
            </a:p>
          </p:txBody>
        </p:sp>
      </p:grpSp>
      <p:grpSp>
        <p:nvGrpSpPr>
          <p:cNvPr id="13" name="Group 12"/>
          <p:cNvGrpSpPr/>
          <p:nvPr/>
        </p:nvGrpSpPr>
        <p:grpSpPr>
          <a:xfrm>
            <a:off x="4800600" y="2438400"/>
            <a:ext cx="4343400" cy="1909465"/>
            <a:chOff x="4800600" y="2438400"/>
            <a:chExt cx="4343400" cy="1909465"/>
          </a:xfrm>
        </p:grpSpPr>
        <p:pic>
          <p:nvPicPr>
            <p:cNvPr id="1029" name="Picture 5"/>
            <p:cNvPicPr>
              <a:picLocks noChangeAspect="1" noChangeArrowheads="1"/>
            </p:cNvPicPr>
            <p:nvPr/>
          </p:nvPicPr>
          <p:blipFill>
            <a:blip r:embed="rId6" cstate="print"/>
            <a:srcRect/>
            <a:stretch>
              <a:fillRect/>
            </a:stretch>
          </p:blipFill>
          <p:spPr bwMode="auto">
            <a:xfrm>
              <a:off x="4800600" y="2438400"/>
              <a:ext cx="4023360" cy="1254075"/>
            </a:xfrm>
            <a:prstGeom prst="rect">
              <a:avLst/>
            </a:prstGeom>
            <a:noFill/>
            <a:ln w="9525">
              <a:solidFill>
                <a:schemeClr val="tx1"/>
              </a:solidFill>
              <a:miter lim="800000"/>
              <a:headEnd/>
              <a:tailEnd/>
            </a:ln>
            <a:effectLst/>
          </p:spPr>
        </p:pic>
        <p:sp>
          <p:nvSpPr>
            <p:cNvPr id="15" name="TextBox 14"/>
            <p:cNvSpPr txBox="1"/>
            <p:nvPr/>
          </p:nvSpPr>
          <p:spPr>
            <a:xfrm>
              <a:off x="5867400" y="3886200"/>
              <a:ext cx="3276600" cy="461665"/>
            </a:xfrm>
            <a:prstGeom prst="rect">
              <a:avLst/>
            </a:prstGeom>
            <a:noFill/>
          </p:spPr>
          <p:txBody>
            <a:bodyPr wrap="square" rtlCol="0">
              <a:spAutoFit/>
            </a:bodyPr>
            <a:lstStyle/>
            <a:p>
              <a:r>
                <a:rPr lang="en-US" sz="2400" b="1" dirty="0" smtClean="0">
                  <a:solidFill>
                    <a:srgbClr val="002060"/>
                  </a:solidFill>
                  <a:latin typeface="Arial" pitchFamily="34" charset="0"/>
                  <a:cs typeface="Arial" pitchFamily="34" charset="0"/>
                </a:rPr>
                <a:t>Mostly area specific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18224"/>
            <a:ext cx="9144000" cy="68762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 y="2438400"/>
            <a:ext cx="4114800" cy="1293224"/>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800600" y="2438400"/>
            <a:ext cx="4023360" cy="1254075"/>
          </a:xfrm>
          <a:prstGeom prst="rect">
            <a:avLst/>
          </a:prstGeom>
          <a:noFill/>
          <a:ln w="9525">
            <a:solidFill>
              <a:schemeClr val="tx1"/>
            </a:solid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2133600" y="381000"/>
            <a:ext cx="4854575" cy="762000"/>
          </a:xfrm>
          <a:prstGeom prst="rect">
            <a:avLst/>
          </a:prstGeom>
          <a:noFill/>
          <a:ln w="9525">
            <a:noFill/>
            <a:miter lim="800000"/>
            <a:headEnd/>
            <a:tailEnd/>
          </a:ln>
          <a:effectLst/>
        </p:spPr>
      </p:pic>
      <p:sp>
        <p:nvSpPr>
          <p:cNvPr id="9" name="TextBox 8"/>
          <p:cNvSpPr txBox="1"/>
          <p:nvPr/>
        </p:nvSpPr>
        <p:spPr>
          <a:xfrm>
            <a:off x="2743200" y="1143000"/>
            <a:ext cx="3724096" cy="923330"/>
          </a:xfrm>
          <a:prstGeom prst="rect">
            <a:avLst/>
          </a:prstGeom>
          <a:noFill/>
        </p:spPr>
        <p:txBody>
          <a:bodyPr wrap="none" rtlCol="0">
            <a:spAutoFit/>
          </a:bodyPr>
          <a:lstStyle/>
          <a:p>
            <a:pPr algn="ctr"/>
            <a:r>
              <a:rPr lang="en-US" b="1" dirty="0" smtClean="0">
                <a:solidFill>
                  <a:srgbClr val="002060"/>
                </a:solidFill>
                <a:latin typeface="Arial" pitchFamily="34" charset="0"/>
                <a:cs typeface="Arial" pitchFamily="34" charset="0"/>
              </a:rPr>
              <a:t>Minimum staff training duration:</a:t>
            </a:r>
          </a:p>
          <a:p>
            <a:pPr algn="ctr"/>
            <a:r>
              <a:rPr lang="en-US" b="1" dirty="0" smtClean="0">
                <a:solidFill>
                  <a:srgbClr val="002060"/>
                </a:solidFill>
                <a:latin typeface="Arial" pitchFamily="34" charset="0"/>
                <a:cs typeface="Arial" pitchFamily="34" charset="0"/>
              </a:rPr>
              <a:t>  Day camp = 8 hrs</a:t>
            </a:r>
          </a:p>
          <a:p>
            <a:pPr algn="ctr"/>
            <a:r>
              <a:rPr lang="en-US" b="1" dirty="0" smtClean="0">
                <a:solidFill>
                  <a:srgbClr val="002060"/>
                </a:solidFill>
                <a:latin typeface="Arial" pitchFamily="34" charset="0"/>
                <a:cs typeface="Arial" pitchFamily="34" charset="0"/>
              </a:rPr>
              <a:t>Resident camp = 28 hrs</a:t>
            </a:r>
            <a:endParaRPr lang="en-US" b="1" dirty="0">
              <a:solidFill>
                <a:srgbClr val="002060"/>
              </a:solidFill>
              <a:latin typeface="Arial" pitchFamily="34" charset="0"/>
              <a:cs typeface="Arial" pitchFamily="34" charset="0"/>
            </a:endParaRPr>
          </a:p>
        </p:txBody>
      </p:sp>
      <p:sp>
        <p:nvSpPr>
          <p:cNvPr id="10" name="Bent Arrow 9"/>
          <p:cNvSpPr/>
          <p:nvPr/>
        </p:nvSpPr>
        <p:spPr>
          <a:xfrm flipV="1">
            <a:off x="3505200" y="3886200"/>
            <a:ext cx="1066800" cy="1066800"/>
          </a:xfrm>
          <a:prstGeom prst="bentArrow">
            <a:avLst>
              <a:gd name="adj1" fmla="val 14286"/>
              <a:gd name="adj2" fmla="val 18750"/>
              <a:gd name="adj3" fmla="val 21428"/>
              <a:gd name="adj4" fmla="val 40179"/>
            </a:avLst>
          </a:prstGeom>
          <a:solidFill>
            <a:srgbClr val="0033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Bent Arrow 10"/>
          <p:cNvSpPr/>
          <p:nvPr/>
        </p:nvSpPr>
        <p:spPr>
          <a:xfrm flipH="1" flipV="1">
            <a:off x="4648200" y="3886200"/>
            <a:ext cx="1066800" cy="1066800"/>
          </a:xfrm>
          <a:prstGeom prst="bentArrow">
            <a:avLst>
              <a:gd name="adj1" fmla="val 14286"/>
              <a:gd name="adj2" fmla="val 18750"/>
              <a:gd name="adj3" fmla="val 21428"/>
              <a:gd name="adj4" fmla="val 40179"/>
            </a:avLst>
          </a:prstGeom>
          <a:solidFill>
            <a:srgbClr val="0033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381000" y="3886200"/>
            <a:ext cx="2971800" cy="461665"/>
          </a:xfrm>
          <a:prstGeom prst="rect">
            <a:avLst/>
          </a:prstGeom>
          <a:noFill/>
        </p:spPr>
        <p:txBody>
          <a:bodyPr wrap="square" rtlCol="0">
            <a:spAutoFit/>
          </a:bodyPr>
          <a:lstStyle/>
          <a:p>
            <a:r>
              <a:rPr lang="en-US" sz="2400" b="1" dirty="0" smtClean="0">
                <a:solidFill>
                  <a:srgbClr val="002060"/>
                </a:solidFill>
                <a:latin typeface="Arial" pitchFamily="34" charset="0"/>
                <a:cs typeface="Arial" pitchFamily="34" charset="0"/>
              </a:rPr>
              <a:t>              campwide</a:t>
            </a:r>
          </a:p>
        </p:txBody>
      </p:sp>
      <p:sp>
        <p:nvSpPr>
          <p:cNvPr id="15" name="TextBox 14"/>
          <p:cNvSpPr txBox="1"/>
          <p:nvPr/>
        </p:nvSpPr>
        <p:spPr>
          <a:xfrm>
            <a:off x="5867400" y="3886200"/>
            <a:ext cx="3276600" cy="461665"/>
          </a:xfrm>
          <a:prstGeom prst="rect">
            <a:avLst/>
          </a:prstGeom>
          <a:noFill/>
        </p:spPr>
        <p:txBody>
          <a:bodyPr wrap="square" rtlCol="0">
            <a:spAutoFit/>
          </a:bodyPr>
          <a:lstStyle/>
          <a:p>
            <a:r>
              <a:rPr lang="en-US" sz="2400" b="1" dirty="0" smtClean="0">
                <a:solidFill>
                  <a:srgbClr val="002060"/>
                </a:solidFill>
                <a:latin typeface="Arial" pitchFamily="34" charset="0"/>
                <a:cs typeface="Arial" pitchFamily="34" charset="0"/>
              </a:rPr>
              <a:t> area specific</a:t>
            </a:r>
          </a:p>
        </p:txBody>
      </p:sp>
      <p:sp>
        <p:nvSpPr>
          <p:cNvPr id="16" name="TextBox 15"/>
          <p:cNvSpPr txBox="1"/>
          <p:nvPr/>
        </p:nvSpPr>
        <p:spPr>
          <a:xfrm>
            <a:off x="3810000" y="5410200"/>
            <a:ext cx="3276600" cy="461665"/>
          </a:xfrm>
          <a:prstGeom prst="rect">
            <a:avLst/>
          </a:prstGeom>
          <a:noFill/>
        </p:spPr>
        <p:txBody>
          <a:bodyPr wrap="square" rtlCol="0">
            <a:spAutoFit/>
          </a:bodyPr>
          <a:lstStyle/>
          <a:p>
            <a:r>
              <a:rPr lang="en-US" sz="2400" b="1" dirty="0" smtClean="0">
                <a:solidFill>
                  <a:srgbClr val="002060"/>
                </a:solidFill>
                <a:latin typeface="Arial" pitchFamily="34" charset="0"/>
                <a:cs typeface="Arial" pitchFamily="34" charset="0"/>
              </a:rPr>
              <a:t> balanced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4" name="Text Box 7"/>
          <p:cNvSpPr txBox="1">
            <a:spLocks noChangeArrowheads="1"/>
          </p:cNvSpPr>
          <p:nvPr/>
        </p:nvSpPr>
        <p:spPr bwMode="auto">
          <a:xfrm>
            <a:off x="609600" y="228600"/>
            <a:ext cx="8132762" cy="98251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defRPr/>
            </a:pPr>
            <a:r>
              <a:rPr lang="en-US" sz="4400" b="1" dirty="0" smtClean="0">
                <a:solidFill>
                  <a:srgbClr val="003399"/>
                </a:solidFill>
              </a:rPr>
              <a:t>Model Aquatics Health Code </a:t>
            </a:r>
          </a:p>
        </p:txBody>
      </p:sp>
      <p:pic>
        <p:nvPicPr>
          <p:cNvPr id="2050" name="Picture 2"/>
          <p:cNvPicPr>
            <a:picLocks noChangeAspect="1" noChangeArrowheads="1"/>
          </p:cNvPicPr>
          <p:nvPr/>
        </p:nvPicPr>
        <p:blipFill>
          <a:blip r:embed="rId4" cstate="print"/>
          <a:srcRect/>
          <a:stretch>
            <a:fillRect/>
          </a:stretch>
        </p:blipFill>
        <p:spPr bwMode="auto">
          <a:xfrm>
            <a:off x="2819400" y="2743200"/>
            <a:ext cx="3306763" cy="3581400"/>
          </a:xfrm>
          <a:prstGeom prst="rect">
            <a:avLst/>
          </a:prstGeom>
          <a:noFill/>
          <a:ln w="9525">
            <a:noFill/>
            <a:miter lim="800000"/>
            <a:headEnd/>
            <a:tailEnd/>
          </a:ln>
          <a:effectLst/>
        </p:spPr>
      </p:pic>
      <p:sp>
        <p:nvSpPr>
          <p:cNvPr id="6" name="Title 1"/>
          <p:cNvSpPr txBox="1">
            <a:spLocks/>
          </p:cNvSpPr>
          <p:nvPr/>
        </p:nvSpPr>
        <p:spPr>
          <a:xfrm>
            <a:off x="3276600" y="1295400"/>
            <a:ext cx="2723823" cy="92333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5400" dirty="0" smtClean="0">
                <a:ln w="6350">
                  <a:noFill/>
                </a:ln>
              </a:rPr>
              <a:t>what ?</a:t>
            </a:r>
            <a:endParaRPr lang="en-US" sz="5400" dirty="0">
              <a:ln w="6350">
                <a:noFill/>
              </a:l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Rectangle 2"/>
          <p:cNvSpPr/>
          <p:nvPr/>
        </p:nvSpPr>
        <p:spPr>
          <a:xfrm>
            <a:off x="595423" y="6018028"/>
            <a:ext cx="8357191" cy="524992"/>
          </a:xfrm>
          <a:prstGeom prst="rect">
            <a:avLst/>
          </a:prstGeom>
          <a:solidFill>
            <a:schemeClr val="bg1"/>
          </a:solidFill>
        </p:spPr>
        <p:txBody>
          <a:bodyPr wrap="square">
            <a:spAutoFit/>
          </a:bodyPr>
          <a:lstStyle/>
          <a:p>
            <a:r>
              <a:rPr lang="en-US" sz="2400" dirty="0" smtClean="0"/>
              <a:t>   http://www.cdc.gov/healthywater/swimming/pools/mahc</a:t>
            </a:r>
            <a:r>
              <a:rPr lang="en-US" sz="2800" dirty="0" smtClean="0"/>
              <a:t>/</a:t>
            </a:r>
            <a:endParaRPr lang="en-US" sz="2800" dirty="0"/>
          </a:p>
        </p:txBody>
      </p:sp>
      <p:pic>
        <p:nvPicPr>
          <p:cNvPr id="4" name="Picture 6"/>
          <p:cNvPicPr>
            <a:picLocks noChangeAspect="1" noChangeArrowheads="1"/>
          </p:cNvPicPr>
          <p:nvPr/>
        </p:nvPicPr>
        <p:blipFill>
          <a:blip r:embed="rId4" cstate="print"/>
          <a:srcRect/>
          <a:stretch>
            <a:fillRect/>
          </a:stretch>
        </p:blipFill>
        <p:spPr bwMode="auto">
          <a:xfrm>
            <a:off x="4648200" y="457200"/>
            <a:ext cx="4114800" cy="5282768"/>
          </a:xfrm>
          <a:prstGeom prst="rect">
            <a:avLst/>
          </a:prstGeom>
          <a:noFill/>
          <a:ln w="9525">
            <a:noFill/>
            <a:miter lim="800000"/>
            <a:headEnd/>
            <a:tailEnd/>
          </a:ln>
          <a:effectLst>
            <a:outerShdw blurRad="50800" dist="38100" dir="5400000" sx="101000" sy="101000" algn="t" rotWithShape="0">
              <a:prstClr val="black">
                <a:alpha val="40000"/>
              </a:prstClr>
            </a:outerShdw>
          </a:effectLst>
          <a:scene3d>
            <a:camera prst="perspectiveLeft"/>
            <a:lightRig rig="threePt" dir="t"/>
          </a:scene3d>
        </p:spPr>
      </p:pic>
      <p:pic>
        <p:nvPicPr>
          <p:cNvPr id="5" name="Picture 4"/>
          <p:cNvPicPr>
            <a:picLocks noChangeAspect="1" noChangeArrowheads="1"/>
          </p:cNvPicPr>
          <p:nvPr/>
        </p:nvPicPr>
        <p:blipFill>
          <a:blip r:embed="rId5" cstate="print"/>
          <a:srcRect/>
          <a:stretch>
            <a:fillRect/>
          </a:stretch>
        </p:blipFill>
        <p:spPr bwMode="auto">
          <a:xfrm>
            <a:off x="533400" y="457200"/>
            <a:ext cx="4114800" cy="5296023"/>
          </a:xfrm>
          <a:prstGeom prst="rect">
            <a:avLst/>
          </a:prstGeom>
          <a:noFill/>
          <a:ln w="12700">
            <a:solidFill>
              <a:schemeClr val="tx1"/>
            </a:solidFill>
            <a:miter lim="800000"/>
            <a:headEnd/>
            <a:tailEnd/>
          </a:ln>
          <a:effectLst>
            <a:outerShdw blurRad="50800" dist="38100" dir="2700000" sx="101000" sy="101000" algn="tl" rotWithShape="0">
              <a:prstClr val="black">
                <a:alpha val="40000"/>
              </a:prstClr>
            </a:outerShdw>
          </a:effectLst>
          <a:scene3d>
            <a:camera prst="perspectiveRight"/>
            <a:lightRig rig="threePt" dir="t"/>
          </a:scene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4" name="Text Box 7"/>
          <p:cNvSpPr txBox="1">
            <a:spLocks noChangeArrowheads="1"/>
          </p:cNvSpPr>
          <p:nvPr/>
        </p:nvSpPr>
        <p:spPr bwMode="auto">
          <a:xfrm>
            <a:off x="609600" y="228600"/>
            <a:ext cx="8132762" cy="98251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defRPr/>
            </a:pPr>
            <a:r>
              <a:rPr lang="en-US" sz="4400" b="1" dirty="0" smtClean="0">
                <a:solidFill>
                  <a:srgbClr val="003399"/>
                </a:solidFill>
              </a:rPr>
              <a:t>Model Aquatics Health Code </a:t>
            </a:r>
          </a:p>
        </p:txBody>
      </p:sp>
      <p:pic>
        <p:nvPicPr>
          <p:cNvPr id="2050" name="Picture 2"/>
          <p:cNvPicPr>
            <a:picLocks noChangeAspect="1" noChangeArrowheads="1"/>
          </p:cNvPicPr>
          <p:nvPr/>
        </p:nvPicPr>
        <p:blipFill>
          <a:blip r:embed="rId4" cstate="print"/>
          <a:srcRect/>
          <a:stretch>
            <a:fillRect/>
          </a:stretch>
        </p:blipFill>
        <p:spPr bwMode="auto">
          <a:xfrm>
            <a:off x="2819400" y="2743200"/>
            <a:ext cx="3306763" cy="3581400"/>
          </a:xfrm>
          <a:prstGeom prst="rect">
            <a:avLst/>
          </a:prstGeom>
          <a:noFill/>
          <a:ln w="9525">
            <a:noFill/>
            <a:miter lim="800000"/>
            <a:headEnd/>
            <a:tailEnd/>
          </a:ln>
          <a:effectLst/>
        </p:spPr>
      </p:pic>
      <p:sp>
        <p:nvSpPr>
          <p:cNvPr id="6" name="Title 1"/>
          <p:cNvSpPr txBox="1">
            <a:spLocks/>
          </p:cNvSpPr>
          <p:nvPr/>
        </p:nvSpPr>
        <p:spPr>
          <a:xfrm>
            <a:off x="3276600" y="1295400"/>
            <a:ext cx="2389437" cy="92333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5400" dirty="0" smtClean="0">
                <a:ln w="6350">
                  <a:noFill/>
                </a:ln>
              </a:rPr>
              <a:t>why ?</a:t>
            </a:r>
            <a:endParaRPr lang="en-US" sz="5400" dirty="0">
              <a:ln w="6350">
                <a:noFill/>
              </a:l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3" name="Text Box 7"/>
          <p:cNvSpPr txBox="1">
            <a:spLocks noChangeArrowheads="1"/>
          </p:cNvSpPr>
          <p:nvPr/>
        </p:nvSpPr>
        <p:spPr bwMode="auto">
          <a:xfrm>
            <a:off x="457200" y="228600"/>
            <a:ext cx="8686800" cy="501675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buFont typeface="Arial" pitchFamily="34" charset="0"/>
              <a:buChar char="•"/>
              <a:defRPr/>
            </a:pPr>
            <a:r>
              <a:rPr lang="en-US" sz="4000" b="1" dirty="0" smtClean="0">
                <a:solidFill>
                  <a:srgbClr val="003399"/>
                </a:solidFill>
              </a:rPr>
              <a:t> RWI outbreaks</a:t>
            </a:r>
          </a:p>
          <a:p>
            <a:pPr eaLnBrk="1" hangingPunct="1">
              <a:lnSpc>
                <a:spcPct val="150000"/>
              </a:lnSpc>
              <a:defRPr/>
            </a:pPr>
            <a:endParaRPr lang="en-US" sz="1000" b="1" dirty="0" smtClean="0">
              <a:solidFill>
                <a:srgbClr val="003399"/>
              </a:solidFill>
            </a:endParaRPr>
          </a:p>
          <a:p>
            <a:pPr eaLnBrk="1" hangingPunct="1">
              <a:buFont typeface="Arial" pitchFamily="34" charset="0"/>
              <a:buChar char="•"/>
              <a:defRPr/>
            </a:pPr>
            <a:r>
              <a:rPr lang="en-US" sz="4000" b="1" dirty="0" smtClean="0">
                <a:solidFill>
                  <a:srgbClr val="003399"/>
                </a:solidFill>
              </a:rPr>
              <a:t> Easy for resource limited states </a:t>
            </a:r>
          </a:p>
          <a:p>
            <a:pPr eaLnBrk="1" hangingPunct="1">
              <a:defRPr/>
            </a:pPr>
            <a:r>
              <a:rPr lang="en-US" sz="4000" b="1" dirty="0" smtClean="0">
                <a:solidFill>
                  <a:srgbClr val="003399"/>
                </a:solidFill>
              </a:rPr>
              <a:t>   to stay up to date</a:t>
            </a:r>
          </a:p>
          <a:p>
            <a:pPr eaLnBrk="1" hangingPunct="1">
              <a:defRPr/>
            </a:pPr>
            <a:endParaRPr lang="en-US" sz="1000" b="1" dirty="0" smtClean="0">
              <a:solidFill>
                <a:srgbClr val="003399"/>
              </a:solidFill>
            </a:endParaRPr>
          </a:p>
          <a:p>
            <a:pPr eaLnBrk="1" hangingPunct="1">
              <a:lnSpc>
                <a:spcPct val="150000"/>
              </a:lnSpc>
              <a:buFont typeface="Arial" pitchFamily="34" charset="0"/>
              <a:buChar char="•"/>
              <a:defRPr/>
            </a:pPr>
            <a:r>
              <a:rPr lang="en-US" sz="4000" b="1" dirty="0" smtClean="0">
                <a:solidFill>
                  <a:srgbClr val="003399"/>
                </a:solidFill>
              </a:rPr>
              <a:t> Uniform across state lines</a:t>
            </a:r>
          </a:p>
          <a:p>
            <a:pPr eaLnBrk="1" hangingPunct="1">
              <a:lnSpc>
                <a:spcPct val="150000"/>
              </a:lnSpc>
              <a:defRPr/>
            </a:pPr>
            <a:endParaRPr lang="en-US" sz="1000" b="1" dirty="0" smtClean="0">
              <a:solidFill>
                <a:srgbClr val="003399"/>
              </a:solidFill>
            </a:endParaRPr>
          </a:p>
          <a:p>
            <a:pPr eaLnBrk="1" hangingPunct="1">
              <a:buFont typeface="Arial" pitchFamily="34" charset="0"/>
              <a:buChar char="•"/>
              <a:defRPr/>
            </a:pPr>
            <a:r>
              <a:rPr lang="en-US" sz="4000" b="1" dirty="0" smtClean="0">
                <a:solidFill>
                  <a:srgbClr val="003399"/>
                </a:solidFill>
              </a:rPr>
              <a:t> Similar concept as </a:t>
            </a:r>
            <a:r>
              <a:rPr lang="en-US" sz="4000" b="1" spc="-150" dirty="0" smtClean="0">
                <a:solidFill>
                  <a:srgbClr val="003399"/>
                </a:solidFill>
              </a:rPr>
              <a:t>FDA Model </a:t>
            </a:r>
          </a:p>
          <a:p>
            <a:pPr eaLnBrk="1" hangingPunct="1">
              <a:defRPr/>
            </a:pPr>
            <a:r>
              <a:rPr lang="en-US" sz="4000" b="1" spc="-150" dirty="0" smtClean="0">
                <a:solidFill>
                  <a:srgbClr val="003399"/>
                </a:solidFill>
              </a:rPr>
              <a:t>   Food Code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44000" cy="6876224"/>
          </a:xfrm>
          <a:prstGeom prst="rect">
            <a:avLst/>
          </a:prstGeom>
          <a:noFill/>
          <a:ln w="9525">
            <a:noFill/>
            <a:miter lim="800000"/>
            <a:headEnd/>
            <a:tailEnd/>
          </a:ln>
          <a:effectLst/>
        </p:spPr>
      </p:pic>
      <p:sp>
        <p:nvSpPr>
          <p:cNvPr id="4" name="Text Box 7"/>
          <p:cNvSpPr txBox="1">
            <a:spLocks noChangeArrowheads="1"/>
          </p:cNvSpPr>
          <p:nvPr/>
        </p:nvSpPr>
        <p:spPr bwMode="auto">
          <a:xfrm>
            <a:off x="609600" y="228600"/>
            <a:ext cx="8132762" cy="98251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defRPr/>
            </a:pPr>
            <a:r>
              <a:rPr lang="en-US" sz="4400" b="1" dirty="0" smtClean="0">
                <a:solidFill>
                  <a:srgbClr val="003399"/>
                </a:solidFill>
              </a:rPr>
              <a:t>Model Aquatics Health Code </a:t>
            </a:r>
          </a:p>
        </p:txBody>
      </p:sp>
      <p:pic>
        <p:nvPicPr>
          <p:cNvPr id="2050" name="Picture 2"/>
          <p:cNvPicPr>
            <a:picLocks noChangeAspect="1" noChangeArrowheads="1"/>
          </p:cNvPicPr>
          <p:nvPr/>
        </p:nvPicPr>
        <p:blipFill>
          <a:blip r:embed="rId4" cstate="print"/>
          <a:srcRect/>
          <a:stretch>
            <a:fillRect/>
          </a:stretch>
        </p:blipFill>
        <p:spPr bwMode="auto">
          <a:xfrm>
            <a:off x="2819400" y="2743200"/>
            <a:ext cx="3306763" cy="3581400"/>
          </a:xfrm>
          <a:prstGeom prst="rect">
            <a:avLst/>
          </a:prstGeom>
          <a:noFill/>
          <a:ln w="9525">
            <a:noFill/>
            <a:miter lim="800000"/>
            <a:headEnd/>
            <a:tailEnd/>
          </a:ln>
          <a:effectLst/>
        </p:spPr>
      </p:pic>
      <p:sp>
        <p:nvSpPr>
          <p:cNvPr id="6" name="Title 1"/>
          <p:cNvSpPr txBox="1">
            <a:spLocks/>
          </p:cNvSpPr>
          <p:nvPr/>
        </p:nvSpPr>
        <p:spPr>
          <a:xfrm>
            <a:off x="2590800" y="1295400"/>
            <a:ext cx="3839513" cy="923330"/>
          </a:xfrm>
          <a:prstGeom prst="rect">
            <a:avLst/>
          </a:prstGeom>
          <a:noFill/>
          <a:ln w="9525">
            <a:noFill/>
            <a:miter lim="800000"/>
            <a:headEnd/>
            <a:tailEnd/>
          </a:ln>
          <a:effectLst>
            <a:glow rad="127000">
              <a:schemeClr val="bg1"/>
            </a:glow>
          </a:effectLst>
        </p:spPr>
        <p:txBody>
          <a:bodyPr wrap="none">
            <a:spAutoFit/>
            <a:scene3d>
              <a:camera prst="orthographicFront"/>
              <a:lightRig rig="threePt" dir="t"/>
            </a:scene3d>
            <a:sp3d extrusionH="57150">
              <a:bevelT w="25400" h="12700"/>
            </a:sp3d>
          </a:bodyPr>
          <a:lstStyle>
            <a:defPPr>
              <a:defRPr lang="en-US"/>
            </a:defPPr>
            <a:lvl1pPr eaLnBrk="1" hangingPunct="1">
              <a:defRPr sz="3200">
                <a:ln w="6350">
                  <a:solidFill>
                    <a:srgbClr val="FF0000"/>
                  </a:solidFill>
                </a:ln>
                <a:gradFill>
                  <a:gsLst>
                    <a:gs pos="100000">
                      <a:srgbClr val="FF0000"/>
                    </a:gs>
                    <a:gs pos="0">
                      <a:srgbClr val="8A0000"/>
                    </a:gs>
                  </a:gsLst>
                  <a:lin ang="5400000" scaled="0"/>
                </a:gradFill>
                <a:effectLst>
                  <a:outerShdw blurRad="50800" dist="38100" dir="2700000" algn="tl" rotWithShape="0">
                    <a:prstClr val="black">
                      <a:alpha val="40000"/>
                    </a:prstClr>
                  </a:outerShdw>
                </a:effectLst>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sz="5400" dirty="0" smtClean="0">
                <a:ln w="6350">
                  <a:noFill/>
                </a:ln>
              </a:rPr>
              <a:t>so what ?</a:t>
            </a:r>
            <a:endParaRPr lang="en-US" sz="5400" dirty="0">
              <a:ln w="6350">
                <a:noFill/>
              </a:l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2140</Words>
  <Application>Microsoft Office PowerPoint</Application>
  <PresentationFormat>On-screen Show (4:3)</PresentationFormat>
  <Paragraphs>195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Curt Palmer</cp:lastModifiedBy>
  <cp:revision>169</cp:revision>
  <dcterms:created xsi:type="dcterms:W3CDTF">2015-01-29T18:20:14Z</dcterms:created>
  <dcterms:modified xsi:type="dcterms:W3CDTF">2015-11-16T20:59:30Z</dcterms:modified>
</cp:coreProperties>
</file>