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4"/>
  </p:sldMasterIdLst>
  <p:notesMasterIdLst>
    <p:notesMasterId r:id="rId26"/>
  </p:notesMasterIdLst>
  <p:handoutMasterIdLst>
    <p:handoutMasterId r:id="rId27"/>
  </p:handoutMasterIdLst>
  <p:sldIdLst>
    <p:sldId id="855" r:id="rId5"/>
    <p:sldId id="1165" r:id="rId6"/>
    <p:sldId id="1163" r:id="rId7"/>
    <p:sldId id="1131" r:id="rId8"/>
    <p:sldId id="269" r:id="rId9"/>
    <p:sldId id="1155" r:id="rId10"/>
    <p:sldId id="1158" r:id="rId11"/>
    <p:sldId id="1137" r:id="rId12"/>
    <p:sldId id="1146" r:id="rId13"/>
    <p:sldId id="1145" r:id="rId14"/>
    <p:sldId id="1162" r:id="rId15"/>
    <p:sldId id="1161" r:id="rId16"/>
    <p:sldId id="257" r:id="rId17"/>
    <p:sldId id="259" r:id="rId18"/>
    <p:sldId id="260" r:id="rId19"/>
    <p:sldId id="1166" r:id="rId20"/>
    <p:sldId id="1167" r:id="rId21"/>
    <p:sldId id="1139" r:id="rId22"/>
    <p:sldId id="281" r:id="rId23"/>
    <p:sldId id="1147" r:id="rId24"/>
    <p:sldId id="9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807ECA-FCB5-4D21-A14D-6A988E96B9AD}">
          <p14:sldIdLst>
            <p14:sldId id="855"/>
            <p14:sldId id="1165"/>
            <p14:sldId id="1163"/>
            <p14:sldId id="1131"/>
            <p14:sldId id="269"/>
            <p14:sldId id="1155"/>
            <p14:sldId id="1158"/>
            <p14:sldId id="1137"/>
            <p14:sldId id="1146"/>
            <p14:sldId id="1145"/>
            <p14:sldId id="1162"/>
            <p14:sldId id="1161"/>
            <p14:sldId id="257"/>
            <p14:sldId id="259"/>
            <p14:sldId id="260"/>
            <p14:sldId id="1166"/>
            <p14:sldId id="1167"/>
            <p14:sldId id="1139"/>
          </p14:sldIdLst>
        </p14:section>
        <p14:section name="Slide Templates" id="{37B7F0C9-C4E3-40EB-A354-F89704B12BD1}">
          <p14:sldIdLst>
            <p14:sldId id="281"/>
            <p14:sldId id="1147"/>
            <p14:sldId id="9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789"/>
    <a:srgbClr val="D1B993"/>
    <a:srgbClr val="C8B188"/>
    <a:srgbClr val="003F87"/>
    <a:srgbClr val="019DCE"/>
    <a:srgbClr val="B9B38F"/>
    <a:srgbClr val="A55E01"/>
    <a:srgbClr val="000000"/>
    <a:srgbClr val="474F6A"/>
    <a:srgbClr val="D2A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FA1C0-E877-4237-BFBB-66FA301E6257}" v="27" dt="2020-10-16T19:11:23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86236" autoAdjust="0"/>
  </p:normalViewPr>
  <p:slideViewPr>
    <p:cSldViewPr snapToGrid="0">
      <p:cViewPr varScale="1">
        <p:scale>
          <a:sx n="85" d="100"/>
          <a:sy n="85" d="100"/>
        </p:scale>
        <p:origin x="804" y="78"/>
      </p:cViewPr>
      <p:guideLst/>
    </p:cSldViewPr>
  </p:slideViewPr>
  <p:notesTextViewPr>
    <p:cViewPr>
      <p:scale>
        <a:sx n="267" d="100"/>
        <a:sy n="267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Ramsey" userId="e0fbd09b-4c7d-48f7-a074-8f5da7da076f" providerId="ADAL" clId="{B62FA1C0-E877-4237-BFBB-66FA301E6257}"/>
    <pc:docChg chg="custSel mod addSld delSld modSld sldOrd modSection">
      <pc:chgData name="Michael Ramsey" userId="e0fbd09b-4c7d-48f7-a074-8f5da7da076f" providerId="ADAL" clId="{B62FA1C0-E877-4237-BFBB-66FA301E6257}" dt="2020-10-15T13:43:58.167" v="70" actId="20577"/>
      <pc:docMkLst>
        <pc:docMk/>
      </pc:docMkLst>
      <pc:sldChg chg="modSp mod">
        <pc:chgData name="Michael Ramsey" userId="e0fbd09b-4c7d-48f7-a074-8f5da7da076f" providerId="ADAL" clId="{B62FA1C0-E877-4237-BFBB-66FA301E6257}" dt="2020-10-14T22:05:19.655" v="8" actId="404"/>
        <pc:sldMkLst>
          <pc:docMk/>
          <pc:sldMk cId="4077624409" sldId="948"/>
        </pc:sldMkLst>
        <pc:spChg chg="mod">
          <ac:chgData name="Michael Ramsey" userId="e0fbd09b-4c7d-48f7-a074-8f5da7da076f" providerId="ADAL" clId="{B62FA1C0-E877-4237-BFBB-66FA301E6257}" dt="2020-10-14T22:05:19.655" v="8" actId="404"/>
          <ac:spMkLst>
            <pc:docMk/>
            <pc:sldMk cId="4077624409" sldId="948"/>
            <ac:spMk id="5" creationId="{CD3E8BAE-1A85-448F-A2BA-BF648607FEA7}"/>
          </ac:spMkLst>
        </pc:spChg>
        <pc:spChg chg="mod">
          <ac:chgData name="Michael Ramsey" userId="e0fbd09b-4c7d-48f7-a074-8f5da7da076f" providerId="ADAL" clId="{B62FA1C0-E877-4237-BFBB-66FA301E6257}" dt="2020-10-14T22:05:15.671" v="3" actId="1076"/>
          <ac:spMkLst>
            <pc:docMk/>
            <pc:sldMk cId="4077624409" sldId="948"/>
            <ac:spMk id="6" creationId="{A46B8E25-EC80-418D-9C39-7DDCB12FBC39}"/>
          </ac:spMkLst>
        </pc:spChg>
      </pc:sldChg>
      <pc:sldChg chg="del ord">
        <pc:chgData name="Michael Ramsey" userId="e0fbd09b-4c7d-48f7-a074-8f5da7da076f" providerId="ADAL" clId="{B62FA1C0-E877-4237-BFBB-66FA301E6257}" dt="2020-10-14T23:59:11.803" v="37" actId="47"/>
        <pc:sldMkLst>
          <pc:docMk/>
          <pc:sldMk cId="3171363853" sldId="1164"/>
        </pc:sldMkLst>
      </pc:sldChg>
      <pc:sldChg chg="add ord">
        <pc:chgData name="Michael Ramsey" userId="e0fbd09b-4c7d-48f7-a074-8f5da7da076f" providerId="ADAL" clId="{B62FA1C0-E877-4237-BFBB-66FA301E6257}" dt="2020-10-14T23:26:37.065" v="13"/>
        <pc:sldMkLst>
          <pc:docMk/>
          <pc:sldMk cId="2584907342" sldId="1165"/>
        </pc:sldMkLst>
      </pc:sldChg>
      <pc:sldChg chg="addSp delSp modSp new mod setBg modClrScheme chgLayout">
        <pc:chgData name="Michael Ramsey" userId="e0fbd09b-4c7d-48f7-a074-8f5da7da076f" providerId="ADAL" clId="{B62FA1C0-E877-4237-BFBB-66FA301E6257}" dt="2020-10-14T23:43:26.734" v="36" actId="26606"/>
        <pc:sldMkLst>
          <pc:docMk/>
          <pc:sldMk cId="2415559247" sldId="1166"/>
        </pc:sldMkLst>
        <pc:spChg chg="del">
          <ac:chgData name="Michael Ramsey" userId="e0fbd09b-4c7d-48f7-a074-8f5da7da076f" providerId="ADAL" clId="{B62FA1C0-E877-4237-BFBB-66FA301E6257}" dt="2020-10-14T23:42:44.180" v="27" actId="700"/>
          <ac:spMkLst>
            <pc:docMk/>
            <pc:sldMk cId="2415559247" sldId="1166"/>
            <ac:spMk id="2" creationId="{9B2FE4AF-1679-430E-A879-71F99BE57C74}"/>
          </ac:spMkLst>
        </pc:spChg>
        <pc:spChg chg="del">
          <ac:chgData name="Michael Ramsey" userId="e0fbd09b-4c7d-48f7-a074-8f5da7da076f" providerId="ADAL" clId="{B62FA1C0-E877-4237-BFBB-66FA301E6257}" dt="2020-10-14T23:42:44.180" v="27" actId="700"/>
          <ac:spMkLst>
            <pc:docMk/>
            <pc:sldMk cId="2415559247" sldId="1166"/>
            <ac:spMk id="3" creationId="{1BD895D7-FF8E-4C83-A9E0-F394EE8876F7}"/>
          </ac:spMkLst>
        </pc:spChg>
        <pc:spChg chg="add del">
          <ac:chgData name="Michael Ramsey" userId="e0fbd09b-4c7d-48f7-a074-8f5da7da076f" providerId="ADAL" clId="{B62FA1C0-E877-4237-BFBB-66FA301E6257}" dt="2020-10-14T23:43:26.734" v="36" actId="26606"/>
          <ac:spMkLst>
            <pc:docMk/>
            <pc:sldMk cId="2415559247" sldId="1166"/>
            <ac:spMk id="74" creationId="{4F7B9026-36AD-42E4-B172-8D68F3A339B4}"/>
          </ac:spMkLst>
        </pc:spChg>
        <pc:spChg chg="add">
          <ac:chgData name="Michael Ramsey" userId="e0fbd09b-4c7d-48f7-a074-8f5da7da076f" providerId="ADAL" clId="{B62FA1C0-E877-4237-BFBB-66FA301E6257}" dt="2020-10-14T23:43:26.734" v="36" actId="26606"/>
          <ac:spMkLst>
            <pc:docMk/>
            <pc:sldMk cId="2415559247" sldId="1166"/>
            <ac:spMk id="138" creationId="{B78EDDD3-C548-48EF-B3CA-B290B17192AB}"/>
          </ac:spMkLst>
        </pc:spChg>
        <pc:picChg chg="add mod ord">
          <ac:chgData name="Michael Ramsey" userId="e0fbd09b-4c7d-48f7-a074-8f5da7da076f" providerId="ADAL" clId="{B62FA1C0-E877-4237-BFBB-66FA301E6257}" dt="2020-10-14T23:43:26.734" v="36" actId="26606"/>
          <ac:picMkLst>
            <pc:docMk/>
            <pc:sldMk cId="2415559247" sldId="1166"/>
            <ac:picMk id="1026" creationId="{2E15BB04-4F72-4EA5-97E4-E63034F49FA2}"/>
          </ac:picMkLst>
        </pc:picChg>
        <pc:picChg chg="add mod">
          <ac:chgData name="Michael Ramsey" userId="e0fbd09b-4c7d-48f7-a074-8f5da7da076f" providerId="ADAL" clId="{B62FA1C0-E877-4237-BFBB-66FA301E6257}" dt="2020-10-14T23:43:26.734" v="36" actId="26606"/>
          <ac:picMkLst>
            <pc:docMk/>
            <pc:sldMk cId="2415559247" sldId="1166"/>
            <ac:picMk id="1027" creationId="{CF5C8778-6ACF-4EA3-B930-3FC18AFD624C}"/>
          </ac:picMkLst>
        </pc:picChg>
        <pc:picChg chg="add mod ord">
          <ac:chgData name="Michael Ramsey" userId="e0fbd09b-4c7d-48f7-a074-8f5da7da076f" providerId="ADAL" clId="{B62FA1C0-E877-4237-BFBB-66FA301E6257}" dt="2020-10-14T23:43:26.734" v="36" actId="26606"/>
          <ac:picMkLst>
            <pc:docMk/>
            <pc:sldMk cId="2415559247" sldId="1166"/>
            <ac:picMk id="1028" creationId="{AED66187-F2D0-4A5B-9FF1-A0AF6DEFB178}"/>
          </ac:picMkLst>
        </pc:picChg>
        <pc:picChg chg="add mod">
          <ac:chgData name="Michael Ramsey" userId="e0fbd09b-4c7d-48f7-a074-8f5da7da076f" providerId="ADAL" clId="{B62FA1C0-E877-4237-BFBB-66FA301E6257}" dt="2020-10-14T23:43:26.734" v="36" actId="26606"/>
          <ac:picMkLst>
            <pc:docMk/>
            <pc:sldMk cId="2415559247" sldId="1166"/>
            <ac:picMk id="1029" creationId="{884328B9-CCC5-4653-AC71-F4FB3CBB6372}"/>
          </ac:picMkLst>
        </pc:picChg>
      </pc:sldChg>
      <pc:sldChg chg="addSp delSp modSp new mod modClrScheme chgLayout">
        <pc:chgData name="Michael Ramsey" userId="e0fbd09b-4c7d-48f7-a074-8f5da7da076f" providerId="ADAL" clId="{B62FA1C0-E877-4237-BFBB-66FA301E6257}" dt="2020-10-15T13:43:58.167" v="70" actId="20577"/>
        <pc:sldMkLst>
          <pc:docMk/>
          <pc:sldMk cId="2472954547" sldId="1167"/>
        </pc:sldMkLst>
        <pc:spChg chg="add del mod">
          <ac:chgData name="Michael Ramsey" userId="e0fbd09b-4c7d-48f7-a074-8f5da7da076f" providerId="ADAL" clId="{B62FA1C0-E877-4237-BFBB-66FA301E6257}" dt="2020-10-15T00:47:38.087" v="68" actId="478"/>
          <ac:spMkLst>
            <pc:docMk/>
            <pc:sldMk cId="2472954547" sldId="1167"/>
            <ac:spMk id="2" creationId="{5BB1CFEA-0AF3-470E-AF17-796978EE1B18}"/>
          </ac:spMkLst>
        </pc:spChg>
        <pc:spChg chg="add del mod">
          <ac:chgData name="Michael Ramsey" userId="e0fbd09b-4c7d-48f7-a074-8f5da7da076f" providerId="ADAL" clId="{B62FA1C0-E877-4237-BFBB-66FA301E6257}" dt="2020-10-15T00:47:15.625" v="42" actId="478"/>
          <ac:spMkLst>
            <pc:docMk/>
            <pc:sldMk cId="2472954547" sldId="1167"/>
            <ac:spMk id="3" creationId="{E71115D2-09ED-4AC0-B6F1-DD66767FC19F}"/>
          </ac:spMkLst>
        </pc:spChg>
        <pc:spChg chg="add mod">
          <ac:chgData name="Michael Ramsey" userId="e0fbd09b-4c7d-48f7-a074-8f5da7da076f" providerId="ADAL" clId="{B62FA1C0-E877-4237-BFBB-66FA301E6257}" dt="2020-10-15T00:47:12.806" v="41" actId="1076"/>
          <ac:spMkLst>
            <pc:docMk/>
            <pc:sldMk cId="2472954547" sldId="1167"/>
            <ac:spMk id="4" creationId="{1A6B07CC-B1CB-429A-92E7-D8D160482F56}"/>
          </ac:spMkLst>
        </pc:spChg>
        <pc:spChg chg="add mod">
          <ac:chgData name="Michael Ramsey" userId="e0fbd09b-4c7d-48f7-a074-8f5da7da076f" providerId="ADAL" clId="{B62FA1C0-E877-4237-BFBB-66FA301E6257}" dt="2020-10-15T13:43:58.167" v="70" actId="20577"/>
          <ac:spMkLst>
            <pc:docMk/>
            <pc:sldMk cId="2472954547" sldId="1167"/>
            <ac:spMk id="5" creationId="{29863C31-F7EB-4C1D-9FFA-1100961A8924}"/>
          </ac:spMkLst>
        </pc:spChg>
        <pc:picChg chg="add mod">
          <ac:chgData name="Michael Ramsey" userId="e0fbd09b-4c7d-48f7-a074-8f5da7da076f" providerId="ADAL" clId="{B62FA1C0-E877-4237-BFBB-66FA301E6257}" dt="2020-10-15T00:47:35.658" v="67" actId="1076"/>
          <ac:picMkLst>
            <pc:docMk/>
            <pc:sldMk cId="2472954547" sldId="1167"/>
            <ac:picMk id="2049" creationId="{2EFBB264-6076-4C3F-9A3D-15C7D08F125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A6D618-4496-4820-A5DE-C2F8732C2D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CF05F4-7CB7-4782-AE4C-BA9740F309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6E00-6151-46BB-8009-F76800D6E38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DF4B1-8A27-48D5-B941-8EC3A3E01B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DE6D-C2A9-41F1-A844-C90603F0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8C8A-9DFE-48C1-9A28-EFC98535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2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8E45-53CB-4B3C-B67A-79DDAC8A460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76B8-0C2D-48B7-ADF0-6D539CD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076B8-0C2D-48B7-ADF0-6D539CDD43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076B8-0C2D-48B7-ADF0-6D539CDD4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076B8-0C2D-48B7-ADF0-6D539CDD43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89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 (Then turn to Andrea)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Legal / Safe / Practical – where we started with COVID 6 months ago was used to lay this out along with our upcoming replacement to the Sweet 16,  SAFE Checklist an acronym from Supervision, Assessment, Fitness &amp; Skills and Equipment &amp;  Environment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Safe does not equal no Risk, these are proven strategies, they need to be localized.  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Mention AHMR exemption expired 8/31 - recent studies where 94% of the deaths attributed to COVID-19 linked to co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And of course, someone is going to ask so lets be up front.   If COVID is alleged to be transmitted at a Scouting event, it will be investigated and handled in accordance with either the General Liability Insurance Program or Accident and Sickness program.    We will talk a little later in our session about why reporting and engaging swiftly and without delay protects you, your council and participants and the brand.  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EC252-11BA-41D8-B70B-D8FB4F786B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076B8-0C2D-48B7-ADF0-6D539CDD4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2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</a:t>
            </a:r>
            <a:r>
              <a:rPr lang="en-US" baseline="0" dirty="0"/>
              <a:t> reminder that if  you are not signed up for the </a:t>
            </a:r>
            <a:r>
              <a:rPr lang="en-US" baseline="0" dirty="0" err="1"/>
              <a:t>ScoutingWire</a:t>
            </a:r>
            <a:r>
              <a:rPr lang="en-US" baseline="0" dirty="0"/>
              <a:t>, do it now!  It’s THE source for news and information coming out of the National Service Center. And it’s searchable, so if you’re looking for articles and content you can find it.   It’s a great resource.  </a:t>
            </a:r>
          </a:p>
          <a:p>
            <a:endParaRPr lang="en-US" baseline="0" dirty="0"/>
          </a:p>
          <a:p>
            <a:r>
              <a:rPr lang="en-US" baseline="0" dirty="0"/>
              <a:t>Did I mention you can access it on your smart phone? Good stuff.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64B344E1-B4A1-4906-AD64-E75675211956}" type="slidenum">
              <a:rPr lang="en-US" sz="1800" kern="0">
                <a:solidFill>
                  <a:prstClr val="black"/>
                </a:solidFill>
              </a:rPr>
              <a:pPr defTabSz="931774">
                <a:defRPr/>
              </a:pPr>
              <a:t>19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1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33CC-B41F-4C98-8608-A7577510B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7BD51-5A4A-4C25-AD8A-B01D9690C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170B5-509A-4956-99E9-76DA28E1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B5DCE-007C-44FE-BC6E-B4AB267D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57F5-8611-4382-A41C-A5D1230A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0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57AF-1DCF-444E-BFA6-6FDBAF5A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F5552-2A1D-4B01-BD48-EE5BE1376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FBA2B-45FF-4409-8ECC-1BED7741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E1E00-C428-4EF4-8477-3622D9A9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576F-D7A5-42FB-909F-D7611D0D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1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DADC01-26F7-451A-8519-1097C03C5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68293-8CCA-4ED3-A805-6565C7B25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5CC7-B86C-433E-AAB4-E9691641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9CFB-1A1D-4E4E-8348-BCF2207E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D1D0A-0F4A-4E38-B99B-6C8B7A65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3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45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0BD8-4CE4-4349-BE53-1BF1D87B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3BD30-0899-4950-AF0B-83A925E7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4A92E-6E62-4770-BDA5-593566BF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1E08B-B40B-468D-8947-2EE7AA6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3E855-BAC3-4802-922C-FE05EBEF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0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9F4-36AD-4DC9-B9B5-E113ACB6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00A3D-5B46-433C-8BC6-7B7F962AC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0877-65B3-41A2-93C8-3DDC1FD0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2CEE-BE6D-4267-90AD-942B5F6C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5D60A-6A1D-4DCD-B2A1-F7F5E231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4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76C5-F7CB-4E57-933A-58C497CF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EA8C-4327-4585-8E73-72D850E5D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E62C5-FDEF-47F2-B4F3-95E753BBC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25D55-A95F-419C-9950-122955F8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07307-B4D2-4FE5-ACCD-1C482078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6AD6C-5111-49D1-A23E-7CA0F733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CB0-5619-4E3D-ACB3-5067C7500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9D516-B979-4F79-8C2B-596F922C8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9158-5BAA-4F38-B955-C7B3F2E9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EE0BA-FEDB-4AD0-96AD-744A6FFBD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5C846-C2DF-413A-AE83-1935914B1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C62AF-8777-478D-82FA-6B70FAF7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6BBFF-6B20-4DF5-9487-51FA1DFF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9F886-6205-4858-A21B-01B5C475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8E96-BC48-45C8-A745-72FF3208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B1CBA-3FCA-437A-8B6F-0ED39240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CD927-7783-4CDB-80A8-B75B3363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E2400-F717-4F43-8178-CC3995D2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1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CCB89-D0A1-4265-806B-57277A5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50DAB-8DF8-40F2-B8CA-A96AB40D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13C5E-2DB4-4C7A-B36E-E50AEF0F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EA83-0288-4DE9-AD89-32369C6D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B8-E30E-4917-AC46-89D26C44A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CE1E-DB0C-4D66-8E1A-7E99B34F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B6801-A2A2-4C4E-B72A-59000FCD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C76F7-BF42-4A5E-B527-DBC9A787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2E29C-6227-425D-9CFC-7800CE1E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2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5314-36F8-4A22-AB1F-9D239C7A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9B094-3F41-40EB-AAFC-2794B3EE0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E8A7D-0E10-43C3-9E2C-3A1DA032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1B7F7-EDA8-4DF1-8B9A-3A59328C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B296F-6F49-4662-BD94-28BB00D6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B6582-1C64-43B9-86ED-15D1055C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6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BF9C0-F653-4CB0-ABF6-A0D3A595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1B8B9-5C46-433D-8449-7DA350DE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36068-95F9-4192-88D2-C24BFDF0B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89302-1BD3-4D74-9317-C02FEF508E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F6F4-0B22-49B1-90C6-97E1AEA4E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09B0-9B6D-44B1-A2A6-437A6C03F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1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39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email.scouting.org/r/?id=h1c295e45%2Cc5c7514%2Cc5cf894&amp;s=TmpZCDy1-h7QycjUoJxz1-KScMALdDlgYK4WYi5055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86AB.7E21C40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coutingwire.org/marketing-and-membership-hub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C89D2-5A62-4A3D-8C5D-7D65E0650763}"/>
              </a:ext>
            </a:extLst>
          </p:cNvPr>
          <p:cNvSpPr txBox="1"/>
          <p:nvPr/>
        </p:nvSpPr>
        <p:spPr>
          <a:xfrm>
            <a:off x="7380407" y="1933925"/>
            <a:ext cx="4516732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  <a:ea typeface="+mj-ea"/>
                <a:cs typeface="+mj-cs"/>
              </a:rPr>
              <a:t>National Restarting Webinar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b="1" cap="all" spc="400" dirty="0">
              <a:solidFill>
                <a:srgbClr val="1F497D">
                  <a:lumMod val="75000"/>
                </a:srgbClr>
              </a:solidFill>
              <a:latin typeface="Rockwell" panose="02060603020205020403" pitchFamily="18" charset="0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October 14, 2020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8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group of people sitting on a bench in a park&#10;&#10;Description automatically generated">
            <a:extLst>
              <a:ext uri="{FF2B5EF4-FFF2-40B4-BE49-F238E27FC236}">
                <a16:creationId xmlns:a16="http://schemas.microsoft.com/office/drawing/2014/main" id="{AF2AADC3-DD62-43FE-BAEF-FAB317AFF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4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3FD9-4B31-4445-83AC-C7F28B1B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77"/>
            <a:ext cx="10515600" cy="3001277"/>
          </a:xfrm>
        </p:spPr>
        <p:txBody>
          <a:bodyPr>
            <a:normAutofit/>
          </a:bodyPr>
          <a:lstStyle/>
          <a:p>
            <a:r>
              <a:rPr lang="en-US" alt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Parents told us….</a:t>
            </a:r>
            <a:br>
              <a:rPr lang="en-US" alt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</a:br>
            <a:r>
              <a:rPr lang="en-US" altLang="en-US" sz="3200" b="1" cap="all" spc="400" dirty="0">
                <a:solidFill>
                  <a:srgbClr val="C00000"/>
                </a:solidFill>
                <a:latin typeface="Rockwell" panose="02060603020205020403" pitchFamily="18" charset="0"/>
                <a:ea typeface="+mj-ea"/>
                <a:cs typeface="+mj-cs"/>
              </a:rPr>
              <a:t>What parts of the Scouting program do you want….</a:t>
            </a:r>
            <a:br>
              <a:rPr lang="en-US" altLang="en-US" sz="4000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B0E85-CE21-468E-B390-B425BA2A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58298"/>
            <a:ext cx="11135497" cy="3131022"/>
          </a:xfrm>
        </p:spPr>
        <p:txBody>
          <a:bodyPr>
            <a:normAutofit fontScale="92500" lnSpcReduction="20000"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altLang="en-US" sz="3200" b="1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51% 	online events so they feel like they’re part of the Scouting movement</a:t>
            </a:r>
          </a:p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	character and leadership building opportunities</a:t>
            </a:r>
          </a:p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47% 	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online events to keep them engaged in the day to day program</a:t>
            </a:r>
          </a:p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altLang="en-US" sz="3500" b="1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46% 	service and giving back to the community</a:t>
            </a:r>
          </a:p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altLang="en-US" sz="3500" b="1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44% 	outdoor experiences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D0E592-44FC-408E-90D1-8904D86C5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232" y="1401804"/>
            <a:ext cx="7109536" cy="4366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3063C9-765D-4BC3-AE2C-2843C4546BCB}"/>
              </a:ext>
            </a:extLst>
          </p:cNvPr>
          <p:cNvSpPr txBox="1"/>
          <p:nvPr/>
        </p:nvSpPr>
        <p:spPr>
          <a:xfrm>
            <a:off x="1400150" y="5954139"/>
            <a:ext cx="8942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41414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find out more about how to manage BeAScout leads, pins and online registration, visit </a:t>
            </a:r>
            <a:r>
              <a:rPr lang="en-US" sz="1800" u="sng" dirty="0">
                <a:solidFill>
                  <a:srgbClr val="41414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https://www.scouting.org/resources/online-registration/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5DE146D-3259-4F1F-B023-F84B8A76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41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BeAScout.org – Leads are Coming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1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360150" cy="2852737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Research:</a:t>
            </a:r>
            <a:br>
              <a:rPr lang="en-US" sz="80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More Insights from Parents and Leaders</a:t>
            </a:r>
            <a:endParaRPr lang="en-US" sz="44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1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3D5F-8A29-44C4-821E-3A30C586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26" y="409340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UNIT LEADERS GOOD NEWS!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70379-C0AF-4135-84CD-D209B2CB79FE}"/>
              </a:ext>
            </a:extLst>
          </p:cNvPr>
          <p:cNvSpPr txBox="1"/>
          <p:nvPr/>
        </p:nvSpPr>
        <p:spPr>
          <a:xfrm>
            <a:off x="661426" y="2089949"/>
            <a:ext cx="5006336" cy="1103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98% OF UNIT LEADER EXPECT TO KEEP THEIR UNIT EVEN IF THEY ARE NOT MEETING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741202-DE20-4A99-AE70-56A4AEA8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6EA82C-9B76-4345-944E-DEF908C03118}"/>
              </a:ext>
            </a:extLst>
          </p:cNvPr>
          <p:cNvSpPr txBox="1"/>
          <p:nvPr/>
        </p:nvSpPr>
        <p:spPr>
          <a:xfrm>
            <a:off x="661426" y="5123097"/>
            <a:ext cx="5905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79.1% OF LEADERS ARE POSITIVE ABOUT STARTING THEIR UNIT THIS FALL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7AA89-E8F3-4F89-999B-56FB600093F9}"/>
              </a:ext>
            </a:extLst>
          </p:cNvPr>
          <p:cNvSpPr txBox="1"/>
          <p:nvPr/>
        </p:nvSpPr>
        <p:spPr>
          <a:xfrm>
            <a:off x="661426" y="3558271"/>
            <a:ext cx="543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87.7% OF UNITS ARE MEETING EITHER VIRTUALLY, IN-PERSON, OR A COMBINATION</a:t>
            </a:r>
          </a:p>
        </p:txBody>
      </p:sp>
    </p:spTree>
    <p:extLst>
      <p:ext uri="{BB962C8B-B14F-4D97-AF65-F5344CB8AC3E}">
        <p14:creationId xmlns:p14="http://schemas.microsoft.com/office/powerpoint/2010/main" val="74845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3D5F-8A29-44C4-821E-3A30C586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578" y="552595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MORE UNIT LEADERS GOOD NEWS!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45B65-225D-40A5-99C9-58C33154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7AA89-E8F3-4F89-999B-56FB600093F9}"/>
              </a:ext>
            </a:extLst>
          </p:cNvPr>
          <p:cNvSpPr txBox="1"/>
          <p:nvPr/>
        </p:nvSpPr>
        <p:spPr>
          <a:xfrm>
            <a:off x="6638578" y="3630123"/>
            <a:ext cx="5004073" cy="1183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78.1% OF LEADERS EITHER HAVE PLANS TO RECRUIT OR PLAN TO RECRUIT THIS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EA82C-9B76-4345-944E-DEF908C03118}"/>
              </a:ext>
            </a:extLst>
          </p:cNvPr>
          <p:cNvSpPr txBox="1"/>
          <p:nvPr/>
        </p:nvSpPr>
        <p:spPr>
          <a:xfrm>
            <a:off x="6638578" y="4979842"/>
            <a:ext cx="510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79.1% OF LEADERS ARE POSITIVE ABOUT STARTING THEIR UNIT THIS FALL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70379-C0AF-4135-84CD-D209B2CB79FE}"/>
              </a:ext>
            </a:extLst>
          </p:cNvPr>
          <p:cNvSpPr txBox="1"/>
          <p:nvPr/>
        </p:nvSpPr>
        <p:spPr>
          <a:xfrm>
            <a:off x="6638578" y="2396880"/>
            <a:ext cx="336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89.5% OF LEADERS ARE WILLING TO RECRUIT</a:t>
            </a:r>
          </a:p>
        </p:txBody>
      </p:sp>
    </p:spTree>
    <p:extLst>
      <p:ext uri="{BB962C8B-B14F-4D97-AF65-F5344CB8AC3E}">
        <p14:creationId xmlns:p14="http://schemas.microsoft.com/office/powerpoint/2010/main" val="125718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280FDC1-BDC7-4432-B43B-03DFACA4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63D5F-8A29-44C4-821E-3A30C586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48" y="180514"/>
            <a:ext cx="47824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PARENTS GOOD NEWS!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1FE7A-DBE2-4C48-A075-E50000E4C4C4}"/>
              </a:ext>
            </a:extLst>
          </p:cNvPr>
          <p:cNvSpPr txBox="1"/>
          <p:nvPr/>
        </p:nvSpPr>
        <p:spPr>
          <a:xfrm>
            <a:off x="634448" y="4460567"/>
            <a:ext cx="4904961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66% OF PARENTS IN UNITS THAT ARE NOT MEETING STILL PLAN TO STAY IN SCOUTING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27% OF PARENTS IN UNITS THAT ARE NOT MEETING MAY CONTINUE IN SCOUTING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8ED11-6971-4C95-841C-DA384C36D0C7}"/>
              </a:ext>
            </a:extLst>
          </p:cNvPr>
          <p:cNvSpPr txBox="1"/>
          <p:nvPr/>
        </p:nvSpPr>
        <p:spPr>
          <a:xfrm>
            <a:off x="634448" y="1690688"/>
            <a:ext cx="5461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75.4% OF PARENTS ARE POSTIVIE ABOUT THIS FALL AND PROGRAM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09E0A-1507-4F08-B1A5-779EA457B2F7}"/>
              </a:ext>
            </a:extLst>
          </p:cNvPr>
          <p:cNvSpPr txBox="1"/>
          <p:nvPr/>
        </p:nvSpPr>
        <p:spPr>
          <a:xfrm>
            <a:off x="634448" y="2706296"/>
            <a:ext cx="5461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92.6% OF PARENTS IN UNITS THAT HAVE MET EITHER VIRTUALLY, IN-PERSON, OR A COMBINATION RATED THE MEETINGS AS EXCELLENT TO AVERAGE. </a:t>
            </a:r>
          </a:p>
        </p:txBody>
      </p:sp>
    </p:spTree>
    <p:extLst>
      <p:ext uri="{BB962C8B-B14F-4D97-AF65-F5344CB8AC3E}">
        <p14:creationId xmlns:p14="http://schemas.microsoft.com/office/powerpoint/2010/main" val="2249124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15BB04-4F72-4EA5-97E4-E63034F49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731" y="166533"/>
            <a:ext cx="3809612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F5C8778-6ACF-4EA3-B930-3FC18AFD6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 rot="5400000">
            <a:off x="2832838" y="1530192"/>
            <a:ext cx="6524936" cy="37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84328B9-CCC5-4653-AC71-F4FB3CBB6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3346" y="166533"/>
            <a:ext cx="3822808" cy="31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ED66187-F2D0-4A5B-9FF1-A0AF6DEFB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502386" y="3187700"/>
            <a:ext cx="3184727" cy="38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5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A6B07CC-B1CB-429A-92E7-D8D160482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051" y="14991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x_Picture 1" descr="Image may contain: text that says 'peachjar'">
            <a:extLst>
              <a:ext uri="{FF2B5EF4-FFF2-40B4-BE49-F238E27FC236}">
                <a16:creationId xmlns:a16="http://schemas.microsoft.com/office/drawing/2014/main" id="{2EFBB264-6076-4C3F-9A3D-15C7D08F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269" y="1424755"/>
            <a:ext cx="6030393" cy="18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9863C31-F7EB-4C1D-9FFA-1100961A8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418" y="3398223"/>
            <a:ext cx="8874096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ea typeface="Calibri" panose="020F0502020204030204" pitchFamily="34" charset="0"/>
              </a:rPr>
              <a:t>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ea typeface="Calibri" panose="020F0502020204030204" pitchFamily="34" charset="0"/>
              </a:rPr>
              <a:t> 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ea typeface="Calibri" panose="020F0502020204030204" pitchFamily="34" charset="0"/>
              </a:rPr>
              <a:t>20% Off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ea typeface="Calibri" panose="020F0502020204030204" pitchFamily="34" charset="0"/>
              </a:rPr>
              <a:t>PeachJar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ea typeface="Calibri" panose="020F0502020204030204" pitchFamily="34" charset="0"/>
              </a:rPr>
              <a:t>: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ea typeface="Calibri" panose="020F0502020204030204" pitchFamily="34" charset="0"/>
              </a:rPr>
              <a:t>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ea typeface="Calibri" panose="020F0502020204030204" pitchFamily="34" charset="0"/>
              </a:rPr>
              <a:t>Use discount code </a:t>
            </a: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ea typeface="Calibri" panose="020F0502020204030204" pitchFamily="34" charset="0"/>
              </a:rPr>
              <a:t>BSA2019</a:t>
            </a:r>
            <a:endParaRPr kumimoji="0" lang="en-US" altLang="en-US" sz="8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5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8D7F45-05F0-4166-9070-44F43CA0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First Things First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2B5CD-22E9-4BD1-BDFA-7B56E1908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Check your local requirements to see if you can meet.</a:t>
            </a:r>
            <a:endParaRPr lang="en-US" sz="9600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Call the Families in Your Pack and Den.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Work with your parents and leaders to</a:t>
            </a:r>
            <a:r>
              <a:rPr lang="en-US" sz="2800" b="1" dirty="0">
                <a:solidFill>
                  <a:srgbClr val="C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find solutions.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4. Engage your chartered partner.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969043-B7B3-4817-A3C8-55E8E672F768}"/>
              </a:ext>
            </a:extLst>
          </p:cNvPr>
          <p:cNvSpPr txBox="1">
            <a:spLocks/>
          </p:cNvSpPr>
          <p:nvPr/>
        </p:nvSpPr>
        <p:spPr>
          <a:xfrm>
            <a:off x="1524000" y="2245810"/>
            <a:ext cx="9144000" cy="1355750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BSA Brand </a:t>
            </a:r>
            <a:r>
              <a:rPr lang="en-US" sz="6000" b="1" cap="all" spc="400" dirty="0" err="1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CEnter</a:t>
            </a:r>
            <a:endParaRPr lang="en-US" sz="6000" b="1" cap="all" spc="400" dirty="0">
              <a:solidFill>
                <a:srgbClr val="1F497D">
                  <a:lumMod val="75000"/>
                </a:srgbClr>
              </a:solidFill>
              <a:latin typeface="Rockwell" panose="020606030202050204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F5B9C-26EC-4DB2-A0D9-E0047939E2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318" y="10"/>
            <a:ext cx="8542682" cy="213046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6" name="Content Placeholder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EDEFCC9-8807-4A04-B050-D50C778436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6956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B737260-A583-4F14-AE20-FCB1D2D1DB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860" y="4683320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1FB38E-B339-48A9-BD3D-F0BEA2779E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4682840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0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C89D2-5A62-4A3D-8C5D-7D65E0650763}"/>
              </a:ext>
            </a:extLst>
          </p:cNvPr>
          <p:cNvSpPr txBox="1"/>
          <p:nvPr/>
        </p:nvSpPr>
        <p:spPr>
          <a:xfrm>
            <a:off x="7380407" y="1933925"/>
            <a:ext cx="4516732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  <a:ea typeface="+mj-ea"/>
                <a:cs typeface="+mj-cs"/>
              </a:rPr>
              <a:t>National Restarting Webinar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b="1" cap="all" spc="400" dirty="0">
              <a:solidFill>
                <a:srgbClr val="1F497D">
                  <a:lumMod val="75000"/>
                </a:srgbClr>
              </a:solidFill>
              <a:latin typeface="Rockwell" panose="02060603020205020403" pitchFamily="18" charset="0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October 14, 2020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8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group of people sitting on a bench in a park&#10;&#10;Description automatically generated">
            <a:extLst>
              <a:ext uri="{FF2B5EF4-FFF2-40B4-BE49-F238E27FC236}">
                <a16:creationId xmlns:a16="http://schemas.microsoft.com/office/drawing/2014/main" id="{AF2AADC3-DD62-43FE-BAEF-FAB317AFF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0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bench in a park&#10;&#10;Description automatically generated">
            <a:extLst>
              <a:ext uri="{FF2B5EF4-FFF2-40B4-BE49-F238E27FC236}">
                <a16:creationId xmlns:a16="http://schemas.microsoft.com/office/drawing/2014/main" id="{A3B5E777-867E-483D-A758-57DED38CAF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costume&#10;&#10;Description automatically generated">
            <a:extLst>
              <a:ext uri="{FF2B5EF4-FFF2-40B4-BE49-F238E27FC236}">
                <a16:creationId xmlns:a16="http://schemas.microsoft.com/office/drawing/2014/main" id="{B467E233-BEAF-49B9-A9C5-5D1F05444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CD3E8BAE-1A85-448F-A2BA-BF648607FEA7}"/>
              </a:ext>
            </a:extLst>
          </p:cNvPr>
          <p:cNvSpPr txBox="1">
            <a:spLocks/>
          </p:cNvSpPr>
          <p:nvPr/>
        </p:nvSpPr>
        <p:spPr>
          <a:xfrm>
            <a:off x="438264" y="2693683"/>
            <a:ext cx="11448936" cy="3037364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b="1" u="sng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Recordings of This and Other Webinars at</a:t>
            </a:r>
          </a:p>
          <a:p>
            <a:pPr algn="ctr">
              <a:spcAft>
                <a:spcPts val="600"/>
              </a:spcAft>
            </a:pPr>
            <a:endParaRPr lang="en-US" sz="3600" dirty="0">
              <a:solidFill>
                <a:srgbClr val="FFFF00"/>
              </a:solidFill>
              <a:latin typeface="+mn-lt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solidFill>
                <a:srgbClr val="FFFF00"/>
              </a:solidFill>
              <a:latin typeface="+mn-lt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https://scoutingwire.org/marketing-and-membership-hub/marketing-webinars/</a:t>
            </a:r>
            <a:endParaRPr lang="en-US" sz="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6B8E25-EC80-418D-9C39-7DDCB12FBC39}"/>
              </a:ext>
            </a:extLst>
          </p:cNvPr>
          <p:cNvSpPr txBox="1">
            <a:spLocks/>
          </p:cNvSpPr>
          <p:nvPr/>
        </p:nvSpPr>
        <p:spPr>
          <a:xfrm>
            <a:off x="2587191" y="1126501"/>
            <a:ext cx="6462446" cy="88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cap="all" spc="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ThanK</a:t>
            </a:r>
            <a:r>
              <a:rPr lang="en-US" sz="7200" b="1" cap="all" spc="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 You</a:t>
            </a:r>
          </a:p>
        </p:txBody>
      </p:sp>
    </p:spTree>
    <p:extLst>
      <p:ext uri="{BB962C8B-B14F-4D97-AF65-F5344CB8AC3E}">
        <p14:creationId xmlns:p14="http://schemas.microsoft.com/office/powerpoint/2010/main" val="407762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537525D-EBAC-4FDE-B037-956921240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732C-9F5E-4B40-A05D-953D3AA1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3" y="365126"/>
            <a:ext cx="1127977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The Panel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9E57-0DDB-48E7-8E9C-590A88B1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1495169"/>
            <a:ext cx="10972799" cy="5128054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Lisa Wylie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National Cub Scouting Committee</a:t>
            </a:r>
            <a:endParaRPr lang="en-US" sz="2400" b="1" dirty="0">
              <a:solidFill>
                <a:srgbClr val="17375E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Anthony Berger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National Director of Cub Scouting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Darin Kinn</a:t>
            </a:r>
            <a:br>
              <a:rPr lang="en-US" sz="2000" dirty="0"/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National Field Marketing Supervisor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Michael Ramsey</a:t>
            </a:r>
            <a:br>
              <a:rPr lang="en-US" sz="2400" b="1" dirty="0"/>
            </a:br>
            <a:r>
              <a:rPr lang="en-US" sz="2000" dirty="0"/>
              <a:t>National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Director of Marketing and Brand</a:t>
            </a:r>
            <a:b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  <a:defRPr/>
            </a:pPr>
            <a:endParaRPr lang="en-US" sz="2400" b="1" dirty="0">
              <a:solidFill>
                <a:srgbClr val="17375E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Ben Orloff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Cubmaster Pack 55</a:t>
            </a:r>
            <a:b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Tidewater Council, Virginia Beach, Virginia</a:t>
            </a:r>
            <a:endParaRPr lang="en-US" sz="18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Shelley </a:t>
            </a:r>
            <a:r>
              <a:rPr lang="en-US" sz="2400" b="1" dirty="0" err="1">
                <a:solidFill>
                  <a:srgbClr val="17375E"/>
                </a:solidFill>
              </a:rPr>
              <a:t>Sprouffske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Pack Committee Chair, Pack 9307</a:t>
            </a:r>
            <a:b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Pacific Harbors Council, Tacoma Washington</a:t>
            </a:r>
            <a:endParaRPr lang="en-US" sz="18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Ryan Vise</a:t>
            </a:r>
            <a:br>
              <a:rPr lang="en-US" sz="2400" b="1" dirty="0">
                <a:solidFill>
                  <a:srgbClr val="17375E"/>
                </a:solidFill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Cubmaster, Pack 292</a:t>
            </a:r>
            <a:b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Cascade Pacific Council, Portland, Oregon</a:t>
            </a:r>
          </a:p>
        </p:txBody>
      </p:sp>
    </p:spTree>
    <p:extLst>
      <p:ext uri="{BB962C8B-B14F-4D97-AF65-F5344CB8AC3E}">
        <p14:creationId xmlns:p14="http://schemas.microsoft.com/office/powerpoint/2010/main" val="408349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761E7C-E5CC-4FD7-8E16-549D4E118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331"/>
            <a:ext cx="8316795" cy="2902504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AC7E6DF-6F31-427E-ADF7-A763543F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87" y="3173294"/>
            <a:ext cx="2038635" cy="20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5B461-7BCB-4FEF-A6BD-2D94E00B4D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295" y="410781"/>
            <a:ext cx="2876000" cy="6036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2CC6FC-87C5-42D6-80E2-08392D9175C8}"/>
              </a:ext>
            </a:extLst>
          </p:cNvPr>
          <p:cNvSpPr txBox="1"/>
          <p:nvPr/>
        </p:nvSpPr>
        <p:spPr>
          <a:xfrm>
            <a:off x="4061073" y="4806699"/>
            <a:ext cx="169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Scan Here for Full Resource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421C39-2533-4551-A38D-979954B21AEF}"/>
              </a:ext>
            </a:extLst>
          </p:cNvPr>
          <p:cNvCxnSpPr>
            <a:cxnSpLocks/>
          </p:cNvCxnSpPr>
          <p:nvPr/>
        </p:nvCxnSpPr>
        <p:spPr>
          <a:xfrm flipV="1">
            <a:off x="4871797" y="4552413"/>
            <a:ext cx="884593" cy="24979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B140EB-4FB0-46E4-B7BC-279677FE142B}"/>
              </a:ext>
            </a:extLst>
          </p:cNvPr>
          <p:cNvSpPr txBox="1"/>
          <p:nvPr/>
        </p:nvSpPr>
        <p:spPr>
          <a:xfrm>
            <a:off x="628649" y="5495154"/>
            <a:ext cx="783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https://filestore.scouting.org/filestore/HealthSafety/pdf/680-693.pdf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0BB36-4508-4B03-83A1-F34A28E2FF9D}"/>
              </a:ext>
            </a:extLst>
          </p:cNvPr>
          <p:cNvSpPr txBox="1"/>
          <p:nvPr/>
        </p:nvSpPr>
        <p:spPr>
          <a:xfrm>
            <a:off x="537210" y="5156600"/>
            <a:ext cx="1695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Or Use this URL</a:t>
            </a:r>
          </a:p>
        </p:txBody>
      </p:sp>
    </p:spTree>
    <p:extLst>
      <p:ext uri="{BB962C8B-B14F-4D97-AF65-F5344CB8AC3E}">
        <p14:creationId xmlns:p14="http://schemas.microsoft.com/office/powerpoint/2010/main" val="411995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F5C85-3DEA-4933-AD04-B164F27B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5" y="1037969"/>
            <a:ext cx="11084010" cy="4434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003F87"/>
                </a:solidFill>
                <a:latin typeface="Rockwell" panose="02060603020205020403" pitchFamily="18" charset="0"/>
              </a:rPr>
              <a:t>Can My Unit Start Meeting?</a:t>
            </a:r>
          </a:p>
          <a:p>
            <a:pPr marL="0" indent="0">
              <a:buNone/>
            </a:pPr>
            <a:endParaRPr lang="en-US" sz="6000" b="1" dirty="0">
              <a:solidFill>
                <a:srgbClr val="003F87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3F87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4800" b="1" i="1" dirty="0">
                <a:solidFill>
                  <a:srgbClr val="003F87"/>
                </a:solidFill>
                <a:latin typeface="Rockwell" panose="02060603020205020403" pitchFamily="18" charset="0"/>
              </a:rPr>
              <a:t>It depends on your local guidelines.</a:t>
            </a:r>
          </a:p>
          <a:p>
            <a:pPr marL="0" indent="0" algn="ctr">
              <a:buNone/>
            </a:pPr>
            <a:endParaRPr lang="en-US" sz="5400" dirty="0">
              <a:solidFill>
                <a:srgbClr val="003F87"/>
              </a:solidFill>
              <a:latin typeface="Rockwell" panose="02060603020205020403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9E8BFD-31FE-4821-835D-60E3F5EAE3F6}"/>
              </a:ext>
            </a:extLst>
          </p:cNvPr>
          <p:cNvCxnSpPr/>
          <p:nvPr/>
        </p:nvCxnSpPr>
        <p:spPr>
          <a:xfrm>
            <a:off x="518985" y="642551"/>
            <a:ext cx="11257004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612CCC-F326-41B1-8E51-CEF7B47CBF48}"/>
              </a:ext>
            </a:extLst>
          </p:cNvPr>
          <p:cNvCxnSpPr>
            <a:cxnSpLocks/>
          </p:cNvCxnSpPr>
          <p:nvPr/>
        </p:nvCxnSpPr>
        <p:spPr>
          <a:xfrm>
            <a:off x="518985" y="6339016"/>
            <a:ext cx="9020431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Scouting from Home">
            <a:extLst>
              <a:ext uri="{FF2B5EF4-FFF2-40B4-BE49-F238E27FC236}">
                <a16:creationId xmlns:a16="http://schemas.microsoft.com/office/drawing/2014/main" id="{242A3796-F093-4E6B-93EC-525476AA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9232" y="5168686"/>
            <a:ext cx="2056757" cy="13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5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F5C85-3DEA-4933-AD04-B164F27B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5" y="1565911"/>
            <a:ext cx="11084010" cy="39067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3F87"/>
                </a:solidFill>
                <a:latin typeface="Rockwell" panose="02060603020205020403" pitchFamily="18" charset="0"/>
              </a:rPr>
              <a:t>You </a:t>
            </a:r>
            <a:r>
              <a:rPr lang="en-US" sz="5400" u="sng" dirty="0">
                <a:solidFill>
                  <a:srgbClr val="FF0000"/>
                </a:solidFill>
                <a:latin typeface="Rockwell" panose="02060603020205020403" pitchFamily="18" charset="0"/>
              </a:rPr>
              <a:t>may not</a:t>
            </a:r>
            <a:r>
              <a:rPr lang="en-US" sz="54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sz="5400" dirty="0">
                <a:solidFill>
                  <a:srgbClr val="003F87"/>
                </a:solidFill>
                <a:latin typeface="Rockwell" panose="02060603020205020403" pitchFamily="18" charset="0"/>
              </a:rPr>
              <a:t>be able to start meeting in-person because of guidance from local authorities….</a:t>
            </a:r>
          </a:p>
          <a:p>
            <a:pPr marL="0" indent="0" algn="ctr">
              <a:buNone/>
            </a:pPr>
            <a:endParaRPr lang="en-US" sz="5400" dirty="0">
              <a:solidFill>
                <a:srgbClr val="003F87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3F87"/>
                </a:solidFill>
                <a:latin typeface="Rockwell" panose="02060603020205020403" pitchFamily="18" charset="0"/>
              </a:rPr>
              <a:t>… </a:t>
            </a:r>
            <a:r>
              <a:rPr lang="en-US" sz="5400" u="sng" dirty="0">
                <a:solidFill>
                  <a:srgbClr val="003F87"/>
                </a:solidFill>
                <a:latin typeface="Rockwell" panose="02060603020205020403" pitchFamily="18" charset="0"/>
              </a:rPr>
              <a:t>now</a:t>
            </a:r>
            <a:r>
              <a:rPr lang="en-US" sz="5400" dirty="0">
                <a:solidFill>
                  <a:srgbClr val="003F87"/>
                </a:solidFill>
                <a:latin typeface="Rockwell" panose="02060603020205020403" pitchFamily="18" charset="0"/>
              </a:rPr>
              <a:t> is the time to be prepared for when we CAN meet in person!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73CD4C-5180-413F-85BA-8DDC87373DAE}"/>
              </a:ext>
            </a:extLst>
          </p:cNvPr>
          <p:cNvCxnSpPr>
            <a:cxnSpLocks/>
          </p:cNvCxnSpPr>
          <p:nvPr/>
        </p:nvCxnSpPr>
        <p:spPr>
          <a:xfrm>
            <a:off x="518985" y="642551"/>
            <a:ext cx="11257004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FDFF8-2878-4579-B47A-4E1099A9342C}"/>
              </a:ext>
            </a:extLst>
          </p:cNvPr>
          <p:cNvCxnSpPr>
            <a:cxnSpLocks/>
          </p:cNvCxnSpPr>
          <p:nvPr/>
        </p:nvCxnSpPr>
        <p:spPr>
          <a:xfrm>
            <a:off x="518985" y="6339016"/>
            <a:ext cx="11257004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0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88129"/>
          </a:xfrm>
        </p:spPr>
        <p:txBody>
          <a:bodyPr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029200" algn="l"/>
              </a:tabLst>
            </a:pPr>
            <a:r>
              <a:rPr lang="en-US" sz="4400" b="1" dirty="0">
                <a:solidFill>
                  <a:srgbClr val="104789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Parents Are Looking for Scouting.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3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92BD-4912-4EE4-A290-A924FD16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3914"/>
            <a:ext cx="10801865" cy="235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Parents told us….</a:t>
            </a:r>
            <a:br>
              <a:rPr lang="en-US" sz="3600" dirty="0"/>
            </a:br>
            <a:r>
              <a:rPr lang="en-US" sz="3600" dirty="0"/>
              <a:t>              </a:t>
            </a:r>
            <a:r>
              <a:rPr lang="en-US" altLang="en-US" sz="3200" cap="all" spc="400" dirty="0">
                <a:solidFill>
                  <a:srgbClr val="C00000"/>
                </a:solidFill>
                <a:latin typeface="Rockwell" panose="02060603020205020403" pitchFamily="18" charset="0"/>
              </a:rPr>
              <a:t>What are you looking for...</a:t>
            </a:r>
            <a:endParaRPr lang="en-US" sz="3600" cap="all" spc="400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D88E-83C4-41EA-A622-E7B0546F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485"/>
            <a:ext cx="10515600" cy="3638463"/>
          </a:xfrm>
        </p:spPr>
        <p:txBody>
          <a:bodyPr>
            <a:normAutofit lnSpcReduction="10000"/>
          </a:bodyPr>
          <a:lstStyle/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48%	Normalcy</a:t>
            </a:r>
          </a:p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3200" b="1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45% Do something as a group, even if socially distant</a:t>
            </a:r>
          </a:p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3200" b="1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44% Do something productive with peers, even online</a:t>
            </a:r>
          </a:p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30% 	Something to keep them busy</a:t>
            </a:r>
          </a:p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15% 	Waiting until pandemic subsides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3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E85AC91518E4B912531DAE43CCF55" ma:contentTypeVersion="13" ma:contentTypeDescription="Create a new document." ma:contentTypeScope="" ma:versionID="6d49b9ede939a4e4d3f0915deb37549c">
  <xsd:schema xmlns:xsd="http://www.w3.org/2001/XMLSchema" xmlns:xs="http://www.w3.org/2001/XMLSchema" xmlns:p="http://schemas.microsoft.com/office/2006/metadata/properties" xmlns:ns3="d0693500-6c3f-4656-92f7-1ffa11d7283c" xmlns:ns4="c1fff75e-01e3-4454-89cd-733b0d60564d" targetNamespace="http://schemas.microsoft.com/office/2006/metadata/properties" ma:root="true" ma:fieldsID="4881168c8e99e6224a03ee9b39bfb7bd" ns3:_="" ns4:_="">
    <xsd:import namespace="d0693500-6c3f-4656-92f7-1ffa11d7283c"/>
    <xsd:import namespace="c1fff75e-01e3-4454-89cd-733b0d6056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93500-6c3f-4656-92f7-1ffa11d728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ff75e-01e3-4454-89cd-733b0d605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07205B-21A1-4F84-86B4-93600EFB67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1B345-E8CE-461A-9CBC-51E742B2D257}">
  <ds:schemaRefs>
    <ds:schemaRef ds:uri="http://www.w3.org/XML/1998/namespace"/>
    <ds:schemaRef ds:uri="http://purl.org/dc/terms/"/>
    <ds:schemaRef ds:uri="http://schemas.microsoft.com/office/2006/metadata/properties"/>
    <ds:schemaRef ds:uri="d0693500-6c3f-4656-92f7-1ffa11d7283c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1fff75e-01e3-4454-89cd-733b0d60564d"/>
  </ds:schemaRefs>
</ds:datastoreItem>
</file>

<file path=customXml/itemProps3.xml><?xml version="1.0" encoding="utf-8"?>
<ds:datastoreItem xmlns:ds="http://schemas.openxmlformats.org/officeDocument/2006/customXml" ds:itemID="{37857BAB-7452-42FD-83E3-2ACA35B44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93500-6c3f-4656-92f7-1ffa11d7283c"/>
    <ds:schemaRef ds:uri="c1fff75e-01e3-4454-89cd-733b0d6056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821</Words>
  <Application>Microsoft Office PowerPoint</Application>
  <PresentationFormat>Widescreen</PresentationFormat>
  <Paragraphs>89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inherit</vt:lpstr>
      <vt:lpstr>Rockwell</vt:lpstr>
      <vt:lpstr>Office Theme</vt:lpstr>
      <vt:lpstr>PowerPoint Presentation</vt:lpstr>
      <vt:lpstr>PowerPoint Presentation</vt:lpstr>
      <vt:lpstr>PowerPoint Presentation</vt:lpstr>
      <vt:lpstr>The Panel</vt:lpstr>
      <vt:lpstr>PowerPoint Presentation</vt:lpstr>
      <vt:lpstr>PowerPoint Presentation</vt:lpstr>
      <vt:lpstr>PowerPoint Presentation</vt:lpstr>
      <vt:lpstr>Parents Are Looking for Scouting.</vt:lpstr>
      <vt:lpstr>Parents told us….               What are you looking for...</vt:lpstr>
      <vt:lpstr>Parents told us…. What parts of the Scouting program do you want…. </vt:lpstr>
      <vt:lpstr>BeAScout.org – Leads are Coming In.</vt:lpstr>
      <vt:lpstr>Research: More Insights from Parents and Leaders</vt:lpstr>
      <vt:lpstr>UNIT LEADERS GOOD NEWS!</vt:lpstr>
      <vt:lpstr>MORE UNIT LEADERS GOOD NEWS!</vt:lpstr>
      <vt:lpstr>PARENTS GOOD NEWS!</vt:lpstr>
      <vt:lpstr>PowerPoint Presentation</vt:lpstr>
      <vt:lpstr>PowerPoint Presentation</vt:lpstr>
      <vt:lpstr>First Things First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Ramsey</dc:creator>
  <cp:lastModifiedBy>Michael</cp:lastModifiedBy>
  <cp:revision>1</cp:revision>
  <dcterms:created xsi:type="dcterms:W3CDTF">2020-10-14T23:43:26Z</dcterms:created>
  <dcterms:modified xsi:type="dcterms:W3CDTF">2020-10-16T19:11:35Z</dcterms:modified>
</cp:coreProperties>
</file>