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4"/>
  </p:sldMasterIdLst>
  <p:notesMasterIdLst>
    <p:notesMasterId r:id="rId33"/>
  </p:notesMasterIdLst>
  <p:handoutMasterIdLst>
    <p:handoutMasterId r:id="rId34"/>
  </p:handoutMasterIdLst>
  <p:sldIdLst>
    <p:sldId id="855" r:id="rId5"/>
    <p:sldId id="1032" r:id="rId6"/>
    <p:sldId id="1131" r:id="rId7"/>
    <p:sldId id="1143" r:id="rId8"/>
    <p:sldId id="1159" r:id="rId9"/>
    <p:sldId id="269" r:id="rId10"/>
    <p:sldId id="1155" r:id="rId11"/>
    <p:sldId id="1158" r:id="rId12"/>
    <p:sldId id="1156" r:id="rId13"/>
    <p:sldId id="1161" r:id="rId14"/>
    <p:sldId id="1146" r:id="rId15"/>
    <p:sldId id="1145" r:id="rId16"/>
    <p:sldId id="1144" r:id="rId17"/>
    <p:sldId id="1153" r:id="rId18"/>
    <p:sldId id="1151" r:id="rId19"/>
    <p:sldId id="1152" r:id="rId20"/>
    <p:sldId id="1136" r:id="rId21"/>
    <p:sldId id="1139" r:id="rId22"/>
    <p:sldId id="1154" r:id="rId23"/>
    <p:sldId id="1149" r:id="rId24"/>
    <p:sldId id="1137" r:id="rId25"/>
    <p:sldId id="1148" r:id="rId26"/>
    <p:sldId id="1142" r:id="rId27"/>
    <p:sldId id="1138" r:id="rId28"/>
    <p:sldId id="1114" r:id="rId29"/>
    <p:sldId id="281" r:id="rId30"/>
    <p:sldId id="1147" r:id="rId31"/>
    <p:sldId id="94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807ECA-FCB5-4D21-A14D-6A988E96B9AD}">
          <p14:sldIdLst>
            <p14:sldId id="855"/>
            <p14:sldId id="1032"/>
            <p14:sldId id="1131"/>
            <p14:sldId id="1143"/>
            <p14:sldId id="1159"/>
            <p14:sldId id="269"/>
            <p14:sldId id="1155"/>
            <p14:sldId id="1158"/>
            <p14:sldId id="1156"/>
            <p14:sldId id="1161"/>
            <p14:sldId id="1146"/>
            <p14:sldId id="1145"/>
            <p14:sldId id="1144"/>
            <p14:sldId id="1153"/>
            <p14:sldId id="1151"/>
            <p14:sldId id="1152"/>
            <p14:sldId id="1136"/>
            <p14:sldId id="1139"/>
            <p14:sldId id="1154"/>
            <p14:sldId id="1149"/>
            <p14:sldId id="1137"/>
            <p14:sldId id="1148"/>
            <p14:sldId id="1142"/>
            <p14:sldId id="1138"/>
          </p14:sldIdLst>
        </p14:section>
        <p14:section name="Slide Templates" id="{37B7F0C9-C4E3-40EB-A354-F89704B12BD1}">
          <p14:sldIdLst>
            <p14:sldId id="1114"/>
            <p14:sldId id="281"/>
            <p14:sldId id="1147"/>
            <p14:sldId id="9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993"/>
    <a:srgbClr val="C8B188"/>
    <a:srgbClr val="003F87"/>
    <a:srgbClr val="019DCE"/>
    <a:srgbClr val="B9B38F"/>
    <a:srgbClr val="A55E01"/>
    <a:srgbClr val="000000"/>
    <a:srgbClr val="474F6A"/>
    <a:srgbClr val="D2AB82"/>
    <a:srgbClr val="838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6FB5E-B7DF-4467-B74A-FB78EB4A0BAB}" v="101" dt="2020-10-02T14:43:55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79592" autoAdjust="0"/>
  </p:normalViewPr>
  <p:slideViewPr>
    <p:cSldViewPr snapToGrid="0">
      <p:cViewPr>
        <p:scale>
          <a:sx n="80" d="100"/>
          <a:sy n="80" d="100"/>
        </p:scale>
        <p:origin x="1440" y="240"/>
      </p:cViewPr>
      <p:guideLst/>
    </p:cSldViewPr>
  </p:slideViewPr>
  <p:notesTextViewPr>
    <p:cViewPr>
      <p:scale>
        <a:sx n="267" d="100"/>
        <a:sy n="267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A6D618-4496-4820-A5DE-C2F8732C2D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CF05F4-7CB7-4782-AE4C-BA9740F309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6E00-6151-46BB-8009-F76800D6E38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DF4B1-8A27-48D5-B941-8EC3A3E01B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DE6D-C2A9-41F1-A844-C90603F0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8C8A-9DFE-48C1-9A28-EFC98535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2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8E45-53CB-4B3C-B67A-79DDAC8A460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76B8-0C2D-48B7-ADF0-6D539CDD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076B8-0C2D-48B7-ADF0-6D539CDD43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076B8-0C2D-48B7-ADF0-6D539CDD43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03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076B8-0C2D-48B7-ADF0-6D539CDD43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89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076B8-0C2D-48B7-ADF0-6D539CDD4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44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 (Then turn to Andrea)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Legal / Safe / Practical – where we started with COVID 6 months ago was used to lay this out along with our upcoming replacement to the Sweet 16,  SAFE Checklist an acronym from Supervision, Assessment, Fitness &amp; Skills and Equipment &amp;  Environment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Safe does not equal no Risk, these are proven strategies, they need to be localized.  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Mention AHMR exemption expired 8/31 - recent studies where 94% of the deaths attributed to COVID-19 linked to co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And of course, someone is going to ask so lets be up front.   If COVID is alleged to be transmitted at a Scouting event, it will be investigated and handled in accordance with either the General Liability Insurance Program or Accident and Sickness program.    We will talk a little later in our session about why reporting and engaging swiftly and without delay protects you, your council and participants and the brand.  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EC252-11BA-41D8-B70B-D8FB4F786B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076B8-0C2D-48B7-ADF0-6D539CDD4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2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</a:t>
            </a:r>
            <a:r>
              <a:rPr lang="en-US" baseline="0" dirty="0"/>
              <a:t> reminder that if  you are not signed up for the </a:t>
            </a:r>
            <a:r>
              <a:rPr lang="en-US" baseline="0" dirty="0" err="1"/>
              <a:t>ScoutingWire</a:t>
            </a:r>
            <a:r>
              <a:rPr lang="en-US" baseline="0" dirty="0"/>
              <a:t>, do it now!  It’s THE source for news and information coming out of the National Service Center. And it’s searchable, so if you’re looking for articles and content you can find it.   It’s a great resource.  </a:t>
            </a:r>
          </a:p>
          <a:p>
            <a:endParaRPr lang="en-US" baseline="0" dirty="0"/>
          </a:p>
          <a:p>
            <a:r>
              <a:rPr lang="en-US" baseline="0" dirty="0"/>
              <a:t>Did I mention you can access it on your smart phone? Good stuff.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64B344E1-B4A1-4906-AD64-E75675211956}" type="slidenum">
              <a:rPr lang="en-US" sz="1800" kern="0">
                <a:solidFill>
                  <a:prstClr val="black"/>
                </a:solidFill>
              </a:rPr>
              <a:pPr defTabSz="931774">
                <a:defRPr/>
              </a:pPr>
              <a:t>26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1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33CC-B41F-4C98-8608-A7577510B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7BD51-5A4A-4C25-AD8A-B01D9690C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170B5-509A-4956-99E9-76DA28E1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B5DCE-007C-44FE-BC6E-B4AB267D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57F5-8611-4382-A41C-A5D1230A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0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57AF-1DCF-444E-BFA6-6FDBAF5A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F5552-2A1D-4B01-BD48-EE5BE1376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FBA2B-45FF-4409-8ECC-1BED7741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E1E00-C428-4EF4-8477-3622D9A9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576F-D7A5-42FB-909F-D7611D0D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1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DADC01-26F7-451A-8519-1097C03C5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68293-8CCA-4ED3-A805-6565C7B25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5CC7-B86C-433E-AAB4-E9691641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9CFB-1A1D-4E4E-8348-BCF2207E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D1D0A-0F4A-4E38-B99B-6C8B7A65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3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45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0BD8-4CE4-4349-BE53-1BF1D87B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3BD30-0899-4950-AF0B-83A925E7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4A92E-6E62-4770-BDA5-593566BF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1E08B-B40B-468D-8947-2EE7AA6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3E855-BAC3-4802-922C-FE05EBEF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0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9F4-36AD-4DC9-B9B5-E113ACB6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00A3D-5B46-433C-8BC6-7B7F962AC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0877-65B3-41A2-93C8-3DDC1FD0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2CEE-BE6D-4267-90AD-942B5F6C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5D60A-6A1D-4DCD-B2A1-F7F5E231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4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76C5-F7CB-4E57-933A-58C497CF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EA8C-4327-4585-8E73-72D850E5D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E62C5-FDEF-47F2-B4F3-95E753BBC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25D55-A95F-419C-9950-122955F8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07307-B4D2-4FE5-ACCD-1C482078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6AD6C-5111-49D1-A23E-7CA0F733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CB0-5619-4E3D-ACB3-5067C7500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9D516-B979-4F79-8C2B-596F922C8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9158-5BAA-4F38-B955-C7B3F2E9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EE0BA-FEDB-4AD0-96AD-744A6FFBD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5C846-C2DF-413A-AE83-1935914B1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C62AF-8777-478D-82FA-6B70FAF7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6BBFF-6B20-4DF5-9487-51FA1DFF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9F886-6205-4858-A21B-01B5C475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8E96-BC48-45C8-A745-72FF3208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B1CBA-3FCA-437A-8B6F-0ED39240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CD927-7783-4CDB-80A8-B75B3363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E2400-F717-4F43-8178-CC3995D2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1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CCB89-D0A1-4265-806B-57277A5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50DAB-8DF8-40F2-B8CA-A96AB40D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13C5E-2DB4-4C7A-B36E-E50AEF0F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EA83-0288-4DE9-AD89-32369C6D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B8-E30E-4917-AC46-89D26C44A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CE1E-DB0C-4D66-8E1A-7E99B34F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B6801-A2A2-4C4E-B72A-59000FCD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C76F7-BF42-4A5E-B527-DBC9A787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2E29C-6227-425D-9CFC-7800CE1E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2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5314-36F8-4A22-AB1F-9D239C7A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9B094-3F41-40EB-AAFC-2794B3EE0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E8A7D-0E10-43C3-9E2C-3A1DA032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1B7F7-EDA8-4DF1-8B9A-3A59328C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B296F-6F49-4662-BD94-28BB00D6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B6582-1C64-43B9-86ED-15D1055C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6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BF9C0-F653-4CB0-ABF6-A0D3A595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1B8B9-5C46-433D-8449-7DA350DE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36068-95F9-4192-88D2-C24BFDF0B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89302-1BD3-4D74-9317-C02FEF508EE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F6F4-0B22-49B1-90C6-97E1AEA4E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09B0-9B6D-44B1-A2A6-437A6C03F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F5D3-052F-4355-BDFC-E92057F7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1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39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b797800a-9a16-407e-971b-eeee9c44fafb@namprd02.prod.outlook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cid:947fcda6-4cc5-42d8-ba78-c5c56ea7842b@namprd02.prod.outlook.com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066885df-8794-4cf4-b13d-61d52e420e29@namprd02.prod.outlook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cid:dfdd3dba-346a-45f1-a2fd-0577e154782d@namprd02.prod.outlook.com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fb79a862-7192-4023-aa4f-460d43dc4d5a@namprd02.prod.outlook.com" TargetMode="External"/><Relationship Id="rId7" Type="http://schemas.openxmlformats.org/officeDocument/2006/relationships/image" Target="cid:a9398b13-9810-4263-91e1-eb9b1b5903af@namprd02.prod.outlook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cid:a606f564-e931-4446-977e-945ac9a44a8f@namprd02.prod.outlook.com" TargetMode="Externa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wire.org/marketing-and-membership-hub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standing, young, board&#10;&#10;Description automatically generated">
            <a:extLst>
              <a:ext uri="{FF2B5EF4-FFF2-40B4-BE49-F238E27FC236}">
                <a16:creationId xmlns:a16="http://schemas.microsoft.com/office/drawing/2014/main" id="{19E38464-CA4B-4FC5-8DBC-545922C86D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02" y="0"/>
            <a:ext cx="1220800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3C89D2-5A62-4A3D-8C5D-7D65E0650763}"/>
              </a:ext>
            </a:extLst>
          </p:cNvPr>
          <p:cNvSpPr txBox="1"/>
          <p:nvPr/>
        </p:nvSpPr>
        <p:spPr>
          <a:xfrm>
            <a:off x="-16002" y="3038916"/>
            <a:ext cx="12188952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6600" b="1" cap="all" spc="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+mj-ea"/>
                <a:cs typeface="+mj-cs"/>
              </a:rPr>
              <a:t>National Restarting </a:t>
            </a:r>
            <a:r>
              <a:rPr lang="en-US" sz="6600" b="1" cap="all" spc="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+mj-ea"/>
                <a:cs typeface="+mj-cs"/>
              </a:rPr>
              <a:t>WEbinar</a:t>
            </a:r>
            <a:endParaRPr lang="en-US" sz="6600" b="1" cap="all" spc="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Sept 30,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4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Research:</a:t>
            </a:r>
            <a:br>
              <a:rPr lang="en-US" sz="80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Insights from Parents and Leaders</a:t>
            </a:r>
            <a:endParaRPr lang="en-US" sz="48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1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92BD-4912-4EE4-A290-A924FD16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3914"/>
            <a:ext cx="10801865" cy="235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Parent Insights:</a:t>
            </a:r>
            <a:br>
              <a:rPr lang="en-US" sz="3600" dirty="0"/>
            </a:br>
            <a:r>
              <a:rPr lang="en-US" altLang="en-US" sz="3600" cap="all" spc="400" dirty="0">
                <a:solidFill>
                  <a:srgbClr val="C00000"/>
                </a:solidFill>
                <a:latin typeface="Rockwell" panose="02060603020205020403" pitchFamily="18" charset="0"/>
              </a:rPr>
              <a:t>What are you looking for in a youth-serving program this fall given the impact of COVID?</a:t>
            </a:r>
            <a:endParaRPr lang="en-US" sz="3600" cap="all" spc="400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D88E-83C4-41EA-A622-E7B0546F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485"/>
            <a:ext cx="10515600" cy="3638463"/>
          </a:xfrm>
        </p:spPr>
        <p:txBody>
          <a:bodyPr>
            <a:normAutofit/>
          </a:bodyPr>
          <a:lstStyle/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48%	Normalcy</a:t>
            </a:r>
          </a:p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45% 	Do something as a group, even if socially distant</a:t>
            </a:r>
          </a:p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44% 	Do something productive with peers, even online</a:t>
            </a:r>
          </a:p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30% 	Something to keep them busy</a:t>
            </a:r>
          </a:p>
          <a:p>
            <a:pPr marL="914400" marR="0" lvl="0" indent="-7461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  <a:tab pos="625475" algn="l"/>
                <a:tab pos="914400" algn="l"/>
              </a:tabLst>
              <a:defRPr/>
            </a:pP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15% 	Waiting until pandemic subsides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3FD9-4B31-4445-83AC-C7F28B1B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77"/>
            <a:ext cx="10515600" cy="3001277"/>
          </a:xfrm>
        </p:spPr>
        <p:txBody>
          <a:bodyPr>
            <a:normAutofit fontScale="90000"/>
          </a:bodyPr>
          <a:lstStyle/>
          <a:p>
            <a:r>
              <a:rPr lang="en-US" alt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Parent Insights:</a:t>
            </a:r>
            <a:br>
              <a:rPr lang="en-US" altLang="en-US" sz="4000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</a:br>
            <a:r>
              <a:rPr lang="en-US" altLang="en-US" sz="4000" cap="all" spc="400" dirty="0">
                <a:solidFill>
                  <a:srgbClr val="C00000"/>
                </a:solidFill>
                <a:latin typeface="Rockwell" panose="02060603020205020403" pitchFamily="18" charset="0"/>
                <a:ea typeface="+mj-ea"/>
                <a:cs typeface="+mj-cs"/>
              </a:rPr>
              <a:t>What parts of the Scouting program do you want to continue as the pandemic progresses?</a:t>
            </a:r>
            <a:br>
              <a:rPr lang="en-US" altLang="en-US" sz="4000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B0E85-CE21-468E-B390-B425BA2A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429001"/>
            <a:ext cx="11135497" cy="3131022"/>
          </a:xfrm>
        </p:spPr>
        <p:txBody>
          <a:bodyPr>
            <a:norm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51% 	online events so they feel like they’re part of the Scouting movement</a:t>
            </a:r>
          </a:p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	character and leadership building opportunities</a:t>
            </a:r>
          </a:p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47% 	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online events to keep them engaged in the day to day program</a:t>
            </a:r>
          </a:p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46% 	service and giving back to the community</a:t>
            </a:r>
          </a:p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44% 	outdoor experiences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3A7EF447-1D66-4929-BEC3-01A3C33A3EC4}"/>
              </a:ext>
            </a:extLst>
          </p:cNvPr>
          <p:cNvSpPr txBox="1"/>
          <p:nvPr/>
        </p:nvSpPr>
        <p:spPr>
          <a:xfrm>
            <a:off x="4880610" y="556054"/>
            <a:ext cx="6758396" cy="553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DDC34-EEE1-49AB-B2B2-2F08CA87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23" y="466858"/>
            <a:ext cx="10515600" cy="1325563"/>
          </a:xfrm>
        </p:spPr>
        <p:txBody>
          <a:bodyPr/>
          <a:lstStyle/>
          <a:p>
            <a:r>
              <a:rPr lang="en-US" altLang="en-US" sz="44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Leader Insights:</a:t>
            </a:r>
            <a:br>
              <a:rPr lang="en-US" sz="4400" b="0" i="0" u="none" strike="noStrike" baseline="0" dirty="0">
                <a:solidFill>
                  <a:srgbClr val="003F87"/>
                </a:solidFill>
                <a:latin typeface="Rockwell" panose="02060603020205020403" pitchFamily="18" charset="0"/>
              </a:rPr>
            </a:br>
            <a:r>
              <a:rPr lang="en-US" sz="4000" b="0" i="0" u="none" strike="noStrike" baseline="0" dirty="0">
                <a:solidFill>
                  <a:srgbClr val="C00000"/>
                </a:solidFill>
                <a:latin typeface="Rockwell" panose="02060603020205020403" pitchFamily="18" charset="0"/>
              </a:rPr>
              <a:t>Why is your unit not meeting right now?</a:t>
            </a:r>
            <a:endParaRPr lang="en-US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00CCBE-D9A3-41DC-AA7D-AB1CE39E1710}"/>
              </a:ext>
            </a:extLst>
          </p:cNvPr>
          <p:cNvSpPr txBox="1">
            <a:spLocks/>
          </p:cNvSpPr>
          <p:nvPr/>
        </p:nvSpPr>
        <p:spPr>
          <a:xfrm>
            <a:off x="838200" y="2039706"/>
            <a:ext cx="108008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49.5%		We have no place to meet</a:t>
            </a:r>
          </a:p>
          <a:p>
            <a:pPr marL="914400" indent="-9144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36.9%		Virtual meeting fatigue because of work school being virtual</a:t>
            </a:r>
          </a:p>
          <a:p>
            <a:pPr marL="914400" indent="-9144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34%		Families in our unit are not comfortable</a:t>
            </a:r>
          </a:p>
          <a:p>
            <a:pPr marL="914400" indent="-9144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28.6%		School started late and we haven’t started back up yet.</a:t>
            </a:r>
          </a:p>
          <a:p>
            <a:pPr marL="914400" indent="-9144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914400" algn="l"/>
              </a:tabLs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21.6% 		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Covid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is increasing in our area</a:t>
            </a:r>
          </a:p>
          <a:p>
            <a:pPr marL="914400" indent="-9144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16.9% 		Our unit tried meeting virtually and found it ineffective</a:t>
            </a:r>
          </a:p>
          <a:p>
            <a:pPr marL="914400" indent="-9144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914400" algn="l"/>
              </a:tabLs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11.9% 		Underlying health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5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749A6B-D315-4C4D-8237-432A862A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67" y="108628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rgbClr val="002060"/>
                </a:solidFill>
                <a:latin typeface="Rockwell" panose="02060603020205020403" pitchFamily="18" charset="0"/>
              </a:rPr>
              <a:t>Pack 937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8FEF955-36F2-47CA-92EA-5408C94B0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r="44331" b="-2"/>
          <a:stretch>
            <a:fillRect/>
          </a:stretch>
        </p:blipFill>
        <p:spPr bwMode="auto">
          <a:xfrm rot="5400000">
            <a:off x="1155224" y="774342"/>
            <a:ext cx="3890357" cy="58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88082358-043A-4A9D-893D-3F0B0AA65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r="36106" b="-2"/>
          <a:stretch>
            <a:fillRect/>
          </a:stretch>
        </p:blipFill>
        <p:spPr bwMode="auto">
          <a:xfrm rot="5400000">
            <a:off x="7146417" y="774342"/>
            <a:ext cx="3890357" cy="58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6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E08C8141-488E-41C0-8ECF-94402F7F8631}"/>
              </a:ext>
            </a:extLst>
          </p:cNvPr>
          <p:cNvSpPr txBox="1">
            <a:spLocks/>
          </p:cNvSpPr>
          <p:nvPr/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200" kern="1200" dirty="0">
                <a:solidFill>
                  <a:srgbClr val="002060"/>
                </a:solidFill>
                <a:latin typeface="Rockwell" panose="02060603020205020403" pitchFamily="18" charset="0"/>
              </a:rPr>
              <a:t>Pack 937</a:t>
            </a:r>
          </a:p>
        </p:txBody>
      </p:sp>
      <p:pic>
        <p:nvPicPr>
          <p:cNvPr id="2049" name="Picture 1" descr="A group of people standing next to a fence&#10;&#10;Description automatically generated">
            <a:extLst>
              <a:ext uri="{FF2B5EF4-FFF2-40B4-BE49-F238E27FC236}">
                <a16:creationId xmlns:a16="http://schemas.microsoft.com/office/drawing/2014/main" id="{AFB4BD45-3884-435C-9BAE-7C0315DBD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16"/>
          <a:stretch>
            <a:fillRect/>
          </a:stretch>
        </p:blipFill>
        <p:spPr bwMode="auto">
          <a:xfrm>
            <a:off x="198741" y="1669553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53B6BD83-7668-4BEB-A6E3-D695323C9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" r="-2" b="8058"/>
          <a:stretch>
            <a:fillRect/>
          </a:stretch>
        </p:blipFill>
        <p:spPr bwMode="auto">
          <a:xfrm rot="10800000">
            <a:off x="6189934" y="1669553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894329B-96EA-47BE-B588-E40606F2A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6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5775409D-BCD5-4222-81AE-FAB62DF0C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0"/>
          <a:stretch>
            <a:fillRect/>
          </a:stretch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2BC69D1-78EA-4D4A-A37C-BE0490F68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-3" b="-3"/>
          <a:stretch>
            <a:fillRect/>
          </a:stretch>
        </p:blipFill>
        <p:spPr bwMode="auto">
          <a:xfrm rot="10800000"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5D129888-29FF-407C-8455-ED625570D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-3" b="-3"/>
          <a:stretch>
            <a:fillRect/>
          </a:stretch>
        </p:blipFill>
        <p:spPr bwMode="auto">
          <a:xfrm rot="10800000"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C3CD4C0D-4A24-4739-98AB-E1346FB03E4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FF00"/>
                </a:solidFill>
                <a:latin typeface="Rockwell" panose="02060603020205020403" pitchFamily="18" charset="0"/>
              </a:rPr>
              <a:t>Pack 937</a:t>
            </a:r>
            <a:endParaRPr lang="en-US" dirty="0">
              <a:solidFill>
                <a:srgbClr val="FFFF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0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Things to Get Started</a:t>
            </a:r>
            <a:endParaRPr lang="en-US" sz="80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1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Check your local requirements to see if you can meet.</a:t>
            </a:r>
            <a:endParaRPr lang="en-US" sz="13800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9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Call the Families</a:t>
            </a:r>
            <a:br>
              <a:rPr lang="en-US" sz="4400" b="1" dirty="0">
                <a:solidFill>
                  <a:srgbClr val="C0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C0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Your Pack and Den</a:t>
            </a:r>
            <a:endParaRPr lang="en-US" sz="13800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3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2732C-9F5E-4B40-A05D-953D3AA1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100" b="1" cap="all" spc="400">
                <a:solidFill>
                  <a:srgbClr val="FFFFFF"/>
                </a:solidFill>
                <a:latin typeface="Rockwell" panose="02060603020205020403" pitchFamily="18" charset="0"/>
              </a:rPr>
              <a:t>Tonight….</a:t>
            </a:r>
          </a:p>
        </p:txBody>
      </p:sp>
      <p:sp>
        <p:nvSpPr>
          <p:cNvPr id="20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42D9E57-0DDB-48E7-8E9C-590A88B1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74578" cy="5585619"/>
          </a:xfrm>
        </p:spPr>
        <p:txBody>
          <a:bodyPr numCol="1"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5029200" algn="l"/>
              </a:tabLst>
            </a:pPr>
            <a:r>
              <a:rPr lang="en-US" sz="3200" dirty="0"/>
              <a:t>Announcements!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5029200" algn="l"/>
              </a:tabLst>
            </a:pPr>
            <a:r>
              <a:rPr lang="en-US" sz="3200" dirty="0"/>
              <a:t>Safety Moment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5029200" algn="l"/>
              </a:tabLst>
            </a:pPr>
            <a:r>
              <a:rPr lang="en-US" sz="3200" dirty="0"/>
              <a:t>Some Quick Parent and Leader Research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5029200" algn="l"/>
              </a:tabLst>
            </a:pPr>
            <a:r>
              <a:rPr lang="en-US" sz="3200" dirty="0"/>
              <a:t>Restarting Conversations with </a:t>
            </a:r>
            <a:br>
              <a:rPr lang="en-US" sz="3200" dirty="0"/>
            </a:br>
            <a:r>
              <a:rPr lang="en-US" sz="3200" dirty="0"/>
              <a:t>Cub Scout leaders</a:t>
            </a:r>
          </a:p>
        </p:txBody>
      </p:sp>
    </p:spTree>
    <p:extLst>
      <p:ext uri="{BB962C8B-B14F-4D97-AF65-F5344CB8AC3E}">
        <p14:creationId xmlns:p14="http://schemas.microsoft.com/office/powerpoint/2010/main" val="349459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Meet</a:t>
            </a:r>
            <a:r>
              <a:rPr lang="en-US" sz="3600" b="1" dirty="0">
                <a:solidFill>
                  <a:srgbClr val="C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find solutions.</a:t>
            </a:r>
            <a:br>
              <a:rPr lang="en-US" sz="3600" b="1" dirty="0">
                <a:solidFill>
                  <a:srgbClr val="C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(Even If It’s Virtually!)</a:t>
            </a:r>
            <a:endParaRPr lang="en-US" sz="9600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029200" algn="l"/>
              </a:tabLst>
            </a:pPr>
            <a:r>
              <a:rPr lang="en-US" sz="4400" b="1" dirty="0">
                <a:solidFill>
                  <a:srgbClr val="C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4. Engage your chartered partner.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34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029200" algn="l"/>
              </a:tabLst>
            </a:pPr>
            <a:r>
              <a:rPr lang="en-US" sz="4400" b="1" dirty="0">
                <a:solidFill>
                  <a:srgbClr val="C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5. Reach out to the school in your neighborhood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31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0C8DCAFB-7251-4E9C-8302-80BA6558C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96" y="1054289"/>
            <a:ext cx="3618607" cy="47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5F54-F56E-4145-B4A5-400A3FFD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6. BeAScout.org Pins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DDEF-0905-4E2A-9F73-74437A31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7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ame, holding, girl&#10;&#10;Description automatically generated">
            <a:extLst>
              <a:ext uri="{FF2B5EF4-FFF2-40B4-BE49-F238E27FC236}">
                <a16:creationId xmlns:a16="http://schemas.microsoft.com/office/drawing/2014/main" id="{819BD8EC-A33A-4555-AAE9-4757952BF2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2235"/>
            <a:ext cx="12192000" cy="41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60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969043-B7B3-4817-A3C8-55E8E672F768}"/>
              </a:ext>
            </a:extLst>
          </p:cNvPr>
          <p:cNvSpPr txBox="1">
            <a:spLocks/>
          </p:cNvSpPr>
          <p:nvPr/>
        </p:nvSpPr>
        <p:spPr>
          <a:xfrm>
            <a:off x="1524000" y="2245810"/>
            <a:ext cx="9144000" cy="1355750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BSA Brand </a:t>
            </a:r>
            <a:r>
              <a:rPr lang="en-US" sz="6000" b="1" cap="all" spc="400" dirty="0" err="1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CEnter</a:t>
            </a:r>
            <a:endParaRPr lang="en-US" sz="6000" b="1" cap="all" spc="400" dirty="0">
              <a:solidFill>
                <a:srgbClr val="1F497D">
                  <a:lumMod val="75000"/>
                </a:srgbClr>
              </a:solidFill>
              <a:latin typeface="Rockwell" panose="020606030202050204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F5B9C-26EC-4DB2-A0D9-E0047939E2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318" y="10"/>
            <a:ext cx="8542682" cy="213046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6" name="Content Placeholder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EDEFCC9-8807-4A04-B050-D50C778436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6956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B737260-A583-4F14-AE20-FCB1D2D1DB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860" y="4683320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1FB38E-B339-48A9-BD3D-F0BEA2779E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4682840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25F2FBD-2C53-485B-B92B-EF8FBF29CA5A}"/>
              </a:ext>
            </a:extLst>
          </p:cNvPr>
          <p:cNvSpPr/>
          <p:nvPr/>
        </p:nvSpPr>
        <p:spPr>
          <a:xfrm>
            <a:off x="5435686" y="1008144"/>
            <a:ext cx="1502996" cy="4548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9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bench in a park&#10;&#10;Description automatically generated">
            <a:extLst>
              <a:ext uri="{FF2B5EF4-FFF2-40B4-BE49-F238E27FC236}">
                <a16:creationId xmlns:a16="http://schemas.microsoft.com/office/drawing/2014/main" id="{A3B5E777-867E-483D-A758-57DED38CA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, tree, man&#10;&#10;Description automatically generated">
            <a:extLst>
              <a:ext uri="{FF2B5EF4-FFF2-40B4-BE49-F238E27FC236}">
                <a16:creationId xmlns:a16="http://schemas.microsoft.com/office/drawing/2014/main" id="{A614117C-4CCA-4018-A552-891359CC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CD3E8BAE-1A85-448F-A2BA-BF648607FEA7}"/>
              </a:ext>
            </a:extLst>
          </p:cNvPr>
          <p:cNvSpPr txBox="1">
            <a:spLocks/>
          </p:cNvSpPr>
          <p:nvPr/>
        </p:nvSpPr>
        <p:spPr>
          <a:xfrm>
            <a:off x="438264" y="2693683"/>
            <a:ext cx="11448936" cy="3037364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b="1" u="sng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Recordings of This and Other Webinars at</a:t>
            </a:r>
          </a:p>
          <a:p>
            <a:pPr algn="ctr">
              <a:spcAft>
                <a:spcPts val="600"/>
              </a:spcAft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endParaRPr lang="en-US" sz="3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https://scoutingwire.org/marketing-and-membership-hub/</a:t>
            </a:r>
            <a:endParaRPr lang="en-US" sz="3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6B8E25-EC80-418D-9C39-7DDCB12FBC39}"/>
              </a:ext>
            </a:extLst>
          </p:cNvPr>
          <p:cNvSpPr txBox="1">
            <a:spLocks/>
          </p:cNvSpPr>
          <p:nvPr/>
        </p:nvSpPr>
        <p:spPr>
          <a:xfrm>
            <a:off x="2587191" y="686273"/>
            <a:ext cx="6462446" cy="88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cap="all" spc="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ThanK</a:t>
            </a:r>
            <a:r>
              <a:rPr lang="en-US" sz="7200" b="1" cap="all" spc="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 You</a:t>
            </a:r>
          </a:p>
        </p:txBody>
      </p:sp>
    </p:spTree>
    <p:extLst>
      <p:ext uri="{BB962C8B-B14F-4D97-AF65-F5344CB8AC3E}">
        <p14:creationId xmlns:p14="http://schemas.microsoft.com/office/powerpoint/2010/main" val="407762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732C-9F5E-4B40-A05D-953D3AA1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3" y="365126"/>
            <a:ext cx="1127977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spc="400" dirty="0">
                <a:solidFill>
                  <a:srgbClr val="1F497D">
                    <a:lumMod val="75000"/>
                  </a:srgbClr>
                </a:solidFill>
                <a:latin typeface="Rockwell" panose="02060603020205020403" pitchFamily="18" charset="0"/>
              </a:rPr>
              <a:t>The Panel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9E57-0DDB-48E7-8E9C-590A88B1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1495169"/>
            <a:ext cx="10972799" cy="5128054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Anthony Berger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Director of Cub Scouting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Michael Ramsey</a:t>
            </a:r>
            <a:br>
              <a:rPr lang="en-US" sz="2000" b="1" dirty="0"/>
            </a:br>
            <a:r>
              <a:rPr lang="en-US" sz="2000" dirty="0"/>
              <a:t>Director of Marketing and Communications</a:t>
            </a:r>
          </a:p>
          <a:p>
            <a:pPr marL="0" lvl="0" indent="0" algn="ctr">
              <a:lnSpc>
                <a:spcPct val="100000"/>
              </a:lnSpc>
              <a:buNone/>
              <a:defRPr/>
            </a:pPr>
            <a:endParaRPr lang="en-US" sz="2000" dirty="0"/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Darin Kinn</a:t>
            </a:r>
            <a:br>
              <a:rPr lang="en-US" sz="2000" dirty="0"/>
            </a:br>
            <a:r>
              <a:rPr lang="en-US" sz="2000" dirty="0"/>
              <a:t>National Field Marketing Supervisor, </a:t>
            </a:r>
            <a:br>
              <a:rPr lang="en-US" sz="2000" dirty="0"/>
            </a:br>
            <a:r>
              <a:rPr lang="en-US" sz="2000" dirty="0"/>
              <a:t>National Council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en-US" sz="2400" b="1" dirty="0">
                <a:solidFill>
                  <a:srgbClr val="17375E"/>
                </a:solidFill>
              </a:rPr>
              <a:t>Richard Bourlon</a:t>
            </a:r>
            <a:br>
              <a:rPr lang="en-US" sz="2000" dirty="0"/>
            </a:br>
            <a:r>
              <a:rPr lang="en-US" sz="1800" dirty="0"/>
              <a:t>National Environmental Health and Safety Supervisor</a:t>
            </a:r>
            <a:br>
              <a:rPr lang="en-US" sz="2000" dirty="0"/>
            </a:br>
            <a:r>
              <a:rPr lang="en-US" sz="2000" dirty="0"/>
              <a:t>National Council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7375E"/>
                </a:solidFill>
              </a:rPr>
              <a:t>Lawrence Morris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/>
              <a:t>Cubmaster, Pack 133, Mendham, NJ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Patriots Path Council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700" dirty="0"/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17375E"/>
              </a:solidFill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7375E"/>
                </a:solidFill>
              </a:rPr>
              <a:t>Kevin Herndon</a:t>
            </a:r>
            <a:br>
              <a:rPr lang="en-US" sz="18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</a:rPr>
            </a:br>
            <a:r>
              <a:rPr lang="en-US" sz="2000" dirty="0"/>
              <a:t>Cubmaster, Pack 3289,  Spring Hill, KS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Heart of America Council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17375E"/>
                </a:solidFill>
              </a:rPr>
              <a:t>Nicole Harris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/>
              <a:t>Committee Chair Pack 937 &amp; </a:t>
            </a:r>
            <a:br>
              <a:rPr lang="en-US" sz="2000" dirty="0"/>
            </a:br>
            <a:r>
              <a:rPr lang="en-US" sz="2000" dirty="0"/>
              <a:t>District Membership Chair</a:t>
            </a:r>
            <a:br>
              <a:rPr lang="en-US" sz="2000" dirty="0"/>
            </a:br>
            <a:r>
              <a:rPr lang="en-US" sz="2000" dirty="0"/>
              <a:t>East Carolina Council</a:t>
            </a:r>
          </a:p>
        </p:txBody>
      </p:sp>
    </p:spTree>
    <p:extLst>
      <p:ext uri="{BB962C8B-B14F-4D97-AF65-F5344CB8AC3E}">
        <p14:creationId xmlns:p14="http://schemas.microsoft.com/office/powerpoint/2010/main" val="408349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C3BD896A-4A0D-4752-B083-DDE988869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4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BD9509-6623-4F48-B643-08EB51A73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9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27FB28-54A3-489A-89DE-F5CCC1EEBE07}"/>
              </a:ext>
            </a:extLst>
          </p:cNvPr>
          <p:cNvSpPr txBox="1">
            <a:spLocks/>
          </p:cNvSpPr>
          <p:nvPr/>
        </p:nvSpPr>
        <p:spPr>
          <a:xfrm>
            <a:off x="1606266" y="313238"/>
            <a:ext cx="7024047" cy="883709"/>
          </a:xfrm>
          <a:prstGeom prst="rect">
            <a:avLst/>
          </a:prstGeom>
        </p:spPr>
        <p:txBody>
          <a:bodyPr vert="horz" lIns="60960" tIns="30480" rIns="60960" bIns="30480" rtlCol="0" anchor="ctr">
            <a:normAutofit fontScale="97500"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34" b="1">
                <a:solidFill>
                  <a:srgbClr val="C00000"/>
                </a:solidFill>
                <a:latin typeface="+mn-lt"/>
              </a:rPr>
              <a:t>Safety Moment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A25DBC5-C618-45D6-A52F-276EBDC820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2074">
            <a:off x="342875" y="165075"/>
            <a:ext cx="1227763" cy="1227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761E7C-E5CC-4FD7-8E16-549D4E118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1" y="1401018"/>
            <a:ext cx="8116430" cy="2832578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AC7E6DF-6F31-427E-ADF7-A763543F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85" y="4026485"/>
            <a:ext cx="2038635" cy="20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5B461-7BCB-4FEF-A6BD-2D94E00B4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295" y="410781"/>
            <a:ext cx="2876000" cy="6036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2CC6FC-87C5-42D6-80E2-08392D9175C8}"/>
              </a:ext>
            </a:extLst>
          </p:cNvPr>
          <p:cNvSpPr txBox="1"/>
          <p:nvPr/>
        </p:nvSpPr>
        <p:spPr>
          <a:xfrm>
            <a:off x="3163865" y="4964840"/>
            <a:ext cx="169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Scan Here for Full Resource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421C39-2533-4551-A38D-979954B21AEF}"/>
              </a:ext>
            </a:extLst>
          </p:cNvPr>
          <p:cNvCxnSpPr>
            <a:cxnSpLocks/>
          </p:cNvCxnSpPr>
          <p:nvPr/>
        </p:nvCxnSpPr>
        <p:spPr>
          <a:xfrm flipV="1">
            <a:off x="3974589" y="4710554"/>
            <a:ext cx="884593" cy="24979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B140EB-4FB0-46E4-B7BC-279677FE142B}"/>
              </a:ext>
            </a:extLst>
          </p:cNvPr>
          <p:cNvSpPr txBox="1"/>
          <p:nvPr/>
        </p:nvSpPr>
        <p:spPr>
          <a:xfrm>
            <a:off x="628650" y="6276375"/>
            <a:ext cx="750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https://filestore.scouting.org/filestore/HealthSafety/pdf/680-693.pdf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0BB36-4508-4B03-83A1-F34A28E2FF9D}"/>
              </a:ext>
            </a:extLst>
          </p:cNvPr>
          <p:cNvSpPr txBox="1"/>
          <p:nvPr/>
        </p:nvSpPr>
        <p:spPr>
          <a:xfrm>
            <a:off x="537210" y="5937821"/>
            <a:ext cx="1695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Or Use this URL</a:t>
            </a:r>
          </a:p>
        </p:txBody>
      </p:sp>
    </p:spTree>
    <p:extLst>
      <p:ext uri="{BB962C8B-B14F-4D97-AF65-F5344CB8AC3E}">
        <p14:creationId xmlns:p14="http://schemas.microsoft.com/office/powerpoint/2010/main" val="411995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F5C85-3DEA-4933-AD04-B164F27B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5" y="1037969"/>
            <a:ext cx="11084010" cy="4434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Rockwell" panose="02060603020205020403" pitchFamily="18" charset="0"/>
              </a:rPr>
              <a:t>Q: </a:t>
            </a:r>
            <a:r>
              <a:rPr lang="en-US" sz="5400" b="1" dirty="0">
                <a:solidFill>
                  <a:srgbClr val="003F87"/>
                </a:solidFill>
                <a:latin typeface="Rockwell" panose="02060603020205020403" pitchFamily="18" charset="0"/>
              </a:rPr>
              <a:t>Can My Unit Start Meeting?</a:t>
            </a:r>
          </a:p>
          <a:p>
            <a:pPr marL="0" indent="0">
              <a:buNone/>
            </a:pPr>
            <a:endParaRPr lang="en-US" sz="5400" b="1" dirty="0">
              <a:solidFill>
                <a:srgbClr val="003F87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Rockwell" panose="02060603020205020403" pitchFamily="18" charset="0"/>
              </a:rPr>
              <a:t>A: </a:t>
            </a:r>
            <a:r>
              <a:rPr lang="en-US" sz="5400" b="1" dirty="0">
                <a:solidFill>
                  <a:srgbClr val="003F87"/>
                </a:solidFill>
                <a:latin typeface="Rockwell" panose="02060603020205020403" pitchFamily="18" charset="0"/>
              </a:rPr>
              <a:t>It depends on your local</a:t>
            </a:r>
            <a:br>
              <a:rPr lang="en-US" sz="5400" b="1" dirty="0">
                <a:solidFill>
                  <a:srgbClr val="003F87"/>
                </a:solidFill>
                <a:latin typeface="Rockwell" panose="02060603020205020403" pitchFamily="18" charset="0"/>
              </a:rPr>
            </a:br>
            <a:r>
              <a:rPr lang="en-US" sz="5400" b="1" dirty="0">
                <a:solidFill>
                  <a:srgbClr val="003F87"/>
                </a:solidFill>
                <a:latin typeface="Rockwell" panose="02060603020205020403" pitchFamily="18" charset="0"/>
              </a:rPr>
              <a:t>     guidelines.</a:t>
            </a:r>
          </a:p>
          <a:p>
            <a:pPr marL="0" indent="0" algn="ctr">
              <a:buNone/>
            </a:pPr>
            <a:endParaRPr lang="en-US" sz="5400" dirty="0">
              <a:solidFill>
                <a:srgbClr val="003F87"/>
              </a:solidFill>
              <a:latin typeface="Rockwell" panose="02060603020205020403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9E8BFD-31FE-4821-835D-60E3F5EAE3F6}"/>
              </a:ext>
            </a:extLst>
          </p:cNvPr>
          <p:cNvCxnSpPr/>
          <p:nvPr/>
        </p:nvCxnSpPr>
        <p:spPr>
          <a:xfrm>
            <a:off x="518985" y="642551"/>
            <a:ext cx="11257004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612CCC-F326-41B1-8E51-CEF7B47CBF48}"/>
              </a:ext>
            </a:extLst>
          </p:cNvPr>
          <p:cNvCxnSpPr>
            <a:cxnSpLocks/>
          </p:cNvCxnSpPr>
          <p:nvPr/>
        </p:nvCxnSpPr>
        <p:spPr>
          <a:xfrm>
            <a:off x="518985" y="6339016"/>
            <a:ext cx="9020431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Scouting from Home">
            <a:extLst>
              <a:ext uri="{FF2B5EF4-FFF2-40B4-BE49-F238E27FC236}">
                <a16:creationId xmlns:a16="http://schemas.microsoft.com/office/drawing/2014/main" id="{242A3796-F093-4E6B-93EC-525476AA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32" y="5168686"/>
            <a:ext cx="2056757" cy="13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5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F5C85-3DEA-4933-AD04-B164F27B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5" y="1565911"/>
            <a:ext cx="11084010" cy="39067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3F87"/>
                </a:solidFill>
                <a:latin typeface="Rockwell" panose="02060603020205020403" pitchFamily="18" charset="0"/>
              </a:rPr>
              <a:t>You </a:t>
            </a:r>
            <a:r>
              <a:rPr lang="en-US" sz="5400" u="sng" dirty="0">
                <a:solidFill>
                  <a:srgbClr val="FF0000"/>
                </a:solidFill>
                <a:latin typeface="Rockwell" panose="02060603020205020403" pitchFamily="18" charset="0"/>
              </a:rPr>
              <a:t>may not</a:t>
            </a:r>
            <a:r>
              <a:rPr lang="en-US" sz="54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sz="5400" dirty="0">
                <a:solidFill>
                  <a:srgbClr val="003F87"/>
                </a:solidFill>
                <a:latin typeface="Rockwell" panose="02060603020205020403" pitchFamily="18" charset="0"/>
              </a:rPr>
              <a:t>be able to start meeting in-person because of guidance from local authorities….</a:t>
            </a:r>
          </a:p>
          <a:p>
            <a:pPr marL="0" indent="0" algn="ctr">
              <a:buNone/>
            </a:pPr>
            <a:endParaRPr lang="en-US" sz="5400" dirty="0">
              <a:solidFill>
                <a:srgbClr val="003F87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3F87"/>
                </a:solidFill>
                <a:latin typeface="Rockwell" panose="02060603020205020403" pitchFamily="18" charset="0"/>
              </a:rPr>
              <a:t>… </a:t>
            </a:r>
            <a:r>
              <a:rPr lang="en-US" sz="5400" u="sng" dirty="0">
                <a:solidFill>
                  <a:srgbClr val="003F87"/>
                </a:solidFill>
                <a:latin typeface="Rockwell" panose="02060603020205020403" pitchFamily="18" charset="0"/>
              </a:rPr>
              <a:t>now</a:t>
            </a:r>
            <a:r>
              <a:rPr lang="en-US" sz="5400" dirty="0">
                <a:solidFill>
                  <a:srgbClr val="003F87"/>
                </a:solidFill>
                <a:latin typeface="Rockwell" panose="02060603020205020403" pitchFamily="18" charset="0"/>
              </a:rPr>
              <a:t> is the time to be prepared for when we CAN meet in person!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73CD4C-5180-413F-85BA-8DDC87373DAE}"/>
              </a:ext>
            </a:extLst>
          </p:cNvPr>
          <p:cNvCxnSpPr>
            <a:cxnSpLocks/>
          </p:cNvCxnSpPr>
          <p:nvPr/>
        </p:nvCxnSpPr>
        <p:spPr>
          <a:xfrm>
            <a:off x="518985" y="642551"/>
            <a:ext cx="11257004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FDFF8-2878-4579-B47A-4E1099A9342C}"/>
              </a:ext>
            </a:extLst>
          </p:cNvPr>
          <p:cNvCxnSpPr>
            <a:cxnSpLocks/>
          </p:cNvCxnSpPr>
          <p:nvPr/>
        </p:nvCxnSpPr>
        <p:spPr>
          <a:xfrm>
            <a:off x="518985" y="6339016"/>
            <a:ext cx="9020431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Scouting from Home">
            <a:extLst>
              <a:ext uri="{FF2B5EF4-FFF2-40B4-BE49-F238E27FC236}">
                <a16:creationId xmlns:a16="http://schemas.microsoft.com/office/drawing/2014/main" id="{6776CF47-2473-4D20-95C0-A124CF97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32" y="5168686"/>
            <a:ext cx="2056757" cy="13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0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3E1B0-2D7A-4A5C-8932-C3AE0E3C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5A1D-A912-4CB5-A639-86F86436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7783"/>
            <a:ext cx="10515601" cy="3829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Rockwell" panose="02060603020205020403" pitchFamily="18" charset="0"/>
              </a:rPr>
              <a:t>Q: </a:t>
            </a:r>
            <a:r>
              <a:rPr lang="en-US" sz="4000" b="1" dirty="0">
                <a:solidFill>
                  <a:srgbClr val="003F87"/>
                </a:solidFill>
                <a:latin typeface="Rockwell" panose="02060603020205020403" pitchFamily="18" charset="0"/>
              </a:rPr>
              <a:t>How do I find out if my unit can meet?</a:t>
            </a:r>
          </a:p>
          <a:p>
            <a:pPr marL="0" indent="0">
              <a:buNone/>
            </a:pPr>
            <a:endParaRPr lang="en-US" sz="4000" b="1" dirty="0">
              <a:solidFill>
                <a:srgbClr val="003F87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Rockwell" panose="02060603020205020403" pitchFamily="18" charset="0"/>
              </a:rPr>
              <a:t>Q: </a:t>
            </a:r>
            <a:r>
              <a:rPr lang="en-US" sz="4000" b="1" dirty="0">
                <a:solidFill>
                  <a:srgbClr val="003F87"/>
                </a:solidFill>
                <a:latin typeface="Rockwell" panose="02060603020205020403" pitchFamily="18" charset="0"/>
              </a:rPr>
              <a:t>Any ideas on where to meet?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7960B4-E732-4905-87D0-F76A6F48A547}"/>
              </a:ext>
            </a:extLst>
          </p:cNvPr>
          <p:cNvCxnSpPr>
            <a:cxnSpLocks/>
          </p:cNvCxnSpPr>
          <p:nvPr/>
        </p:nvCxnSpPr>
        <p:spPr>
          <a:xfrm>
            <a:off x="518985" y="642551"/>
            <a:ext cx="11257004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E0FEC3-A876-4220-A010-EAA8087C4639}"/>
              </a:ext>
            </a:extLst>
          </p:cNvPr>
          <p:cNvCxnSpPr>
            <a:cxnSpLocks/>
          </p:cNvCxnSpPr>
          <p:nvPr/>
        </p:nvCxnSpPr>
        <p:spPr>
          <a:xfrm>
            <a:off x="518985" y="6339016"/>
            <a:ext cx="9020431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Scouting from Home">
            <a:extLst>
              <a:ext uri="{FF2B5EF4-FFF2-40B4-BE49-F238E27FC236}">
                <a16:creationId xmlns:a16="http://schemas.microsoft.com/office/drawing/2014/main" id="{35DDA0F0-C0F8-4CF9-85BD-48B3DE3E7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32" y="5168686"/>
            <a:ext cx="2056757" cy="13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87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E85AC91518E4B912531DAE43CCF55" ma:contentTypeVersion="13" ma:contentTypeDescription="Create a new document." ma:contentTypeScope="" ma:versionID="6d49b9ede939a4e4d3f0915deb37549c">
  <xsd:schema xmlns:xsd="http://www.w3.org/2001/XMLSchema" xmlns:xs="http://www.w3.org/2001/XMLSchema" xmlns:p="http://schemas.microsoft.com/office/2006/metadata/properties" xmlns:ns3="d0693500-6c3f-4656-92f7-1ffa11d7283c" xmlns:ns4="c1fff75e-01e3-4454-89cd-733b0d60564d" targetNamespace="http://schemas.microsoft.com/office/2006/metadata/properties" ma:root="true" ma:fieldsID="4881168c8e99e6224a03ee9b39bfb7bd" ns3:_="" ns4:_="">
    <xsd:import namespace="d0693500-6c3f-4656-92f7-1ffa11d7283c"/>
    <xsd:import namespace="c1fff75e-01e3-4454-89cd-733b0d6056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93500-6c3f-4656-92f7-1ffa11d728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ff75e-01e3-4454-89cd-733b0d605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B1B345-E8CE-461A-9CBC-51E742B2D257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d0693500-6c3f-4656-92f7-1ffa11d7283c"/>
    <ds:schemaRef ds:uri="c1fff75e-01e3-4454-89cd-733b0d60564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07205B-21A1-4F84-86B4-93600EFB67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857BAB-7452-42FD-83E3-2ACA35B44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93500-6c3f-4656-92f7-1ffa11d7283c"/>
    <ds:schemaRef ds:uri="c1fff75e-01e3-4454-89cd-733b0d6056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787</Words>
  <Application>Microsoft Office PowerPoint</Application>
  <PresentationFormat>Widescreen</PresentationFormat>
  <Paragraphs>94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Franklin Gothic Medium Cond</vt:lpstr>
      <vt:lpstr>Rockwell</vt:lpstr>
      <vt:lpstr>Segoe UI Historic</vt:lpstr>
      <vt:lpstr>Office Theme</vt:lpstr>
      <vt:lpstr>PowerPoint Presentation</vt:lpstr>
      <vt:lpstr>Tonight….</vt:lpstr>
      <vt:lpstr>The Panel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Research: Insights from Parents and Leaders</vt:lpstr>
      <vt:lpstr>Parent Insights: What are you looking for in a youth-serving program this fall given the impact of COVID?</vt:lpstr>
      <vt:lpstr>Parent Insights: What parts of the Scouting program do you want to continue as the pandemic progresses? </vt:lpstr>
      <vt:lpstr>Leader Insights: Why is your unit not meeting right now?</vt:lpstr>
      <vt:lpstr>Pack 937</vt:lpstr>
      <vt:lpstr>PowerPoint Presentation</vt:lpstr>
      <vt:lpstr>PowerPoint Presentation</vt:lpstr>
      <vt:lpstr>Things to Get Started</vt:lpstr>
      <vt:lpstr>1. Check your local requirements to see if you can meet.</vt:lpstr>
      <vt:lpstr>2. Call the Families in Your Pack and Den</vt:lpstr>
      <vt:lpstr>3. Meet to find solutions. (Even If It’s Virtually!)</vt:lpstr>
      <vt:lpstr>4. Engage your chartered partner.</vt:lpstr>
      <vt:lpstr>5. Reach out to the school in your neighborhood</vt:lpstr>
      <vt:lpstr>PowerPoint Presentation</vt:lpstr>
      <vt:lpstr>6. BeAScout.org Pins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Ramsey</dc:creator>
  <cp:lastModifiedBy>Michael Ramsey</cp:lastModifiedBy>
  <cp:revision>3</cp:revision>
  <dcterms:created xsi:type="dcterms:W3CDTF">2020-09-30T20:26:46Z</dcterms:created>
  <dcterms:modified xsi:type="dcterms:W3CDTF">2020-10-02T15:27:58Z</dcterms:modified>
</cp:coreProperties>
</file>