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855" r:id="rId3"/>
    <p:sldId id="1165" r:id="rId4"/>
    <p:sldId id="1131" r:id="rId5"/>
    <p:sldId id="1155" r:id="rId6"/>
    <p:sldId id="269" r:id="rId7"/>
    <p:sldId id="1148" r:id="rId8"/>
    <p:sldId id="1169" r:id="rId9"/>
    <p:sldId id="1146" r:id="rId10"/>
    <p:sldId id="1145" r:id="rId11"/>
    <p:sldId id="257" r:id="rId12"/>
    <p:sldId id="259" r:id="rId13"/>
    <p:sldId id="260" r:id="rId14"/>
    <p:sldId id="1144" r:id="rId15"/>
    <p:sldId id="1167" r:id="rId16"/>
    <p:sldId id="1168" r:id="rId17"/>
    <p:sldId id="1004" r:id="rId18"/>
    <p:sldId id="1166" r:id="rId19"/>
    <p:sldId id="948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9830C-D97E-444B-8A56-E15946ACDF8F}" v="5" dt="2020-11-04T23:49:11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amsey" userId="e0fbd09b-4c7d-48f7-a074-8f5da7da076f" providerId="ADAL" clId="{F9B9830C-D97E-444B-8A56-E15946ACDF8F}"/>
    <pc:docChg chg="undo custSel delSld modSld sldOrd modNotesMaster">
      <pc:chgData name="Michael Ramsey" userId="e0fbd09b-4c7d-48f7-a074-8f5da7da076f" providerId="ADAL" clId="{F9B9830C-D97E-444B-8A56-E15946ACDF8F}" dt="2020-11-05T00:31:40.895" v="33" actId="20577"/>
      <pc:docMkLst>
        <pc:docMk/>
      </pc:docMkLst>
      <pc:sldChg chg="modSp mod">
        <pc:chgData name="Michael Ramsey" userId="e0fbd09b-4c7d-48f7-a074-8f5da7da076f" providerId="ADAL" clId="{F9B9830C-D97E-444B-8A56-E15946ACDF8F}" dt="2020-11-04T23:47:32.334" v="3" actId="404"/>
        <pc:sldMkLst>
          <pc:docMk/>
          <pc:sldMk cId="516941484" sldId="855"/>
        </pc:sldMkLst>
        <pc:spChg chg="mod">
          <ac:chgData name="Michael Ramsey" userId="e0fbd09b-4c7d-48f7-a074-8f5da7da076f" providerId="ADAL" clId="{F9B9830C-D97E-444B-8A56-E15946ACDF8F}" dt="2020-11-04T23:47:32.334" v="3" actId="404"/>
          <ac:spMkLst>
            <pc:docMk/>
            <pc:sldMk cId="516941484" sldId="855"/>
            <ac:spMk id="3" creationId="{613C89D2-5A62-4A3D-8C5D-7D65E0650763}"/>
          </ac:spMkLst>
        </pc:spChg>
      </pc:sldChg>
      <pc:sldChg chg="addSp delSp modSp mod">
        <pc:chgData name="Michael Ramsey" userId="e0fbd09b-4c7d-48f7-a074-8f5da7da076f" providerId="ADAL" clId="{F9B9830C-D97E-444B-8A56-E15946ACDF8F}" dt="2020-11-05T00:31:40.895" v="33" actId="20577"/>
        <pc:sldMkLst>
          <pc:docMk/>
          <pc:sldMk cId="4083499437" sldId="1131"/>
        </pc:sldMkLst>
        <pc:spChg chg="add mod">
          <ac:chgData name="Michael Ramsey" userId="e0fbd09b-4c7d-48f7-a074-8f5da7da076f" providerId="ADAL" clId="{F9B9830C-D97E-444B-8A56-E15946ACDF8F}" dt="2020-11-04T23:49:41.385" v="25" actId="12788"/>
          <ac:spMkLst>
            <pc:docMk/>
            <pc:sldMk cId="4083499437" sldId="1131"/>
            <ac:spMk id="3" creationId="{D96D3728-ED71-4557-831E-E57AD505497D}"/>
          </ac:spMkLst>
        </pc:spChg>
        <pc:spChg chg="mod">
          <ac:chgData name="Michael Ramsey" userId="e0fbd09b-4c7d-48f7-a074-8f5da7da076f" providerId="ADAL" clId="{F9B9830C-D97E-444B-8A56-E15946ACDF8F}" dt="2020-11-05T00:31:40.895" v="33" actId="20577"/>
          <ac:spMkLst>
            <pc:docMk/>
            <pc:sldMk cId="4083499437" sldId="1131"/>
            <ac:spMk id="4" creationId="{F42D9E57-0DDB-48E7-8E9C-590A88B11F6E}"/>
          </ac:spMkLst>
        </pc:spChg>
        <pc:picChg chg="add del mod">
          <ac:chgData name="Michael Ramsey" userId="e0fbd09b-4c7d-48f7-a074-8f5da7da076f" providerId="ADAL" clId="{F9B9830C-D97E-444B-8A56-E15946ACDF8F}" dt="2020-11-04T23:47:52.078" v="5" actId="478"/>
          <ac:picMkLst>
            <pc:docMk/>
            <pc:sldMk cId="4083499437" sldId="1131"/>
            <ac:picMk id="5" creationId="{64682BE9-1F33-46F1-B0B9-1645ED851766}"/>
          </ac:picMkLst>
        </pc:picChg>
      </pc:sldChg>
      <pc:sldChg chg="ord">
        <pc:chgData name="Michael Ramsey" userId="e0fbd09b-4c7d-48f7-a074-8f5da7da076f" providerId="ADAL" clId="{F9B9830C-D97E-444B-8A56-E15946ACDF8F}" dt="2020-11-04T23:54:47.062" v="31"/>
        <pc:sldMkLst>
          <pc:docMk/>
          <pc:sldMk cId="2264150492" sldId="1155"/>
        </pc:sldMkLst>
      </pc:sldChg>
      <pc:sldChg chg="del">
        <pc:chgData name="Michael Ramsey" userId="e0fbd09b-4c7d-48f7-a074-8f5da7da076f" providerId="ADAL" clId="{F9B9830C-D97E-444B-8A56-E15946ACDF8F}" dt="2020-11-04T23:50:49.172" v="29" actId="47"/>
        <pc:sldMkLst>
          <pc:docMk/>
          <pc:sldMk cId="331320495" sldId="1163"/>
        </pc:sldMkLst>
      </pc:sldChg>
      <pc:sldChg chg="modSp mod">
        <pc:chgData name="Michael Ramsey" userId="e0fbd09b-4c7d-48f7-a074-8f5da7da076f" providerId="ADAL" clId="{F9B9830C-D97E-444B-8A56-E15946ACDF8F}" dt="2020-11-04T23:12:33.388" v="0" actId="20577"/>
        <pc:sldMkLst>
          <pc:docMk/>
          <pc:sldMk cId="321157001" sldId="1166"/>
        </pc:sldMkLst>
        <pc:spChg chg="mod">
          <ac:chgData name="Michael Ramsey" userId="e0fbd09b-4c7d-48f7-a074-8f5da7da076f" providerId="ADAL" clId="{F9B9830C-D97E-444B-8A56-E15946ACDF8F}" dt="2020-11-04T23:12:33.388" v="0" actId="20577"/>
          <ac:spMkLst>
            <pc:docMk/>
            <pc:sldMk cId="321157001" sldId="1166"/>
            <ac:spMk id="3" creationId="{548D7F45-05F0-4166-9070-44F43CA0B93C}"/>
          </ac:spMkLst>
        </pc:spChg>
      </pc:sldChg>
      <pc:sldChg chg="modSp mod">
        <pc:chgData name="Michael Ramsey" userId="e0fbd09b-4c7d-48f7-a074-8f5da7da076f" providerId="ADAL" clId="{F9B9830C-D97E-444B-8A56-E15946ACDF8F}" dt="2020-11-04T23:50:03.174" v="28" actId="1076"/>
        <pc:sldMkLst>
          <pc:docMk/>
          <pc:sldMk cId="520987324" sldId="1167"/>
        </pc:sldMkLst>
        <pc:spChg chg="mod">
          <ac:chgData name="Michael Ramsey" userId="e0fbd09b-4c7d-48f7-a074-8f5da7da076f" providerId="ADAL" clId="{F9B9830C-D97E-444B-8A56-E15946ACDF8F}" dt="2020-11-04T23:50:03.174" v="28" actId="1076"/>
          <ac:spMkLst>
            <pc:docMk/>
            <pc:sldMk cId="520987324" sldId="1167"/>
            <ac:spMk id="4" creationId="{B74FB7D8-C543-45C9-9623-9F571B741C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03BF325-8053-4442-A9FD-21F76AFEACD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FC621BC-8D9B-4446-B267-110D9E12B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ACE076B8-0C2D-48B7-ADF0-6D539CDD439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989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(Then turn to Andrea)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Legal / Safe / Practical – where we started with COVID 6 months ago was used to lay this out along with our upcoming replacement to the Sweet 16,  SAFE Checklist an acronym from Supervision, Assessment, Fitness &amp; Skills and Equipment &amp;  Environment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Safe does not equal no Risk, these are proven strategies, they need to be localized.  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Mention AHMR exemption expired 8/31 - recent studies where 94% of the deaths attributed to COVID-19 linked to co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of course, someone is going to ask so lets be up front.   If COVID is alleged to be transmitted at a Scouting event, it will be investigated and handled in accordance with either the General Liability Insurance Program or Accident and Sickness program.    We will talk a little later in our session about why reporting and engaging swiftly and without delay protects you, your council and participants and the brand.  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EC252-11BA-41D8-B70B-D8FB4F786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BAE7-3FB9-4CFB-BEAB-47F412F6B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2454C-F1BD-4448-98BB-503C7C61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AB8D-8265-413F-AAF6-00433448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4B6E-D9EF-47B5-A962-4BA8DA01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076A-A561-4584-B246-E66F46D4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A477-F444-4015-A145-6C7AD8DB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B239-E021-431E-888B-B54EF693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3220-229B-49C5-8668-01D2B2D4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CBDE-0652-4AA4-9E04-719467A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9526-E3D9-4425-8C87-391397DF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9BB2E-B471-4A21-8A66-A4003D02A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9B525-58A3-48C9-B579-C51FB30FB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00C5-28EE-4356-AA43-8849B69B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B0874-34BC-453D-B60C-AF76D584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8D49-48D9-44DD-B31F-C3CC2E3B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3CC-B41F-4C98-8608-A7577510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BD51-5A4A-4C25-AD8A-B01D9690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70B5-509A-4956-99E9-76DA28E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5DCE-007C-44FE-BC6E-B4AB267D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57F5-8611-4382-A41C-A5D1230A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0BD8-4CE4-4349-BE53-1BF1D87B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BD30-0899-4950-AF0B-83A925E7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A92E-6E62-4770-BDA5-593566B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E08B-B40B-468D-8947-2EE7AA6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E855-BAC3-4802-922C-FE05EBEF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9F4-36AD-4DC9-B9B5-E113ACB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0A3D-5B46-433C-8BC6-7B7F962A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0877-65B3-41A2-93C8-3DDC1FD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CEE-BE6D-4267-90AD-942B5F6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D60A-6A1D-4DCD-B2A1-F7F5E231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C5-F7CB-4E57-933A-58C497CF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A8C-4327-4585-8E73-72D850E5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62C5-FDEF-47F2-B4F3-95E753BB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5D55-A95F-419C-9950-122955F8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7307-B4D2-4FE5-ACCD-1C482078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AD6C-5111-49D1-A23E-7CA0F733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CB0-5619-4E3D-ACB3-5067C750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D516-B979-4F79-8C2B-596F922C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9158-5BAA-4F38-B955-C7B3F2E9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E0BA-FEDB-4AD0-96AD-744A6FFB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5C846-C2DF-413A-AE83-1935914B1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C62AF-8777-478D-82FA-6B70FAF7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6BBFF-6B20-4DF5-9487-51FA1DFF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9F886-6205-4858-A21B-01B5C475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8E96-BC48-45C8-A745-72FF3208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B1CBA-3FCA-437A-8B6F-0ED3924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927-7783-4CDB-80A8-B75B336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2400-F717-4F43-8178-CC3995D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CCB89-D0A1-4265-806B-57277A5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50DAB-8DF8-40F2-B8CA-A96AB40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3C5E-2DB4-4C7A-B36E-E50AEF0F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0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A83-0288-4DE9-AD89-32369C6D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B8-E30E-4917-AC46-89D26C44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CE1E-DB0C-4D66-8E1A-7E99B34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6801-A2A2-4C4E-B72A-59000FCD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C76F7-BF42-4A5E-B527-DBC9A787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E29C-6227-425D-9CFC-7800CE1E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E902-BB76-46E6-922D-FBB1CB68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AA02-2FC5-4CF7-93FF-0C6123E5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DC695-2B07-49FE-858F-84899401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EA4BD-F333-4430-8E57-EC870089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F1CB-3E6A-44F7-9E66-F78731E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8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5314-36F8-4A22-AB1F-9D239C7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9B094-3F41-40EB-AAFC-2794B3EE0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8A7D-0E10-43C3-9E2C-3A1DA03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B7F7-EDA8-4DF1-8B9A-3A59328C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296F-6F49-4662-BD94-28BB00D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6582-1C64-43B9-86ED-15D1055C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57AF-1DCF-444E-BFA6-6FDBAF5A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5552-2A1D-4B01-BD48-EE5BE137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BA2B-45FF-4409-8ECC-1BED774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1E00-C428-4EF4-8477-3622D9A9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576F-D7A5-42FB-909F-D7611D0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6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ADC01-26F7-451A-8519-1097C03C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68293-8CCA-4ED3-A805-6565C7B2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CC7-B86C-433E-AAB4-E9691641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9CFB-1A1D-4E4E-8348-BCF2207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1D0A-0F4A-4E38-B99B-6C8B7A65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75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BD46-A039-4176-92A2-3238A1D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B407-94C1-45B2-B895-4082E14D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8B97-0C5C-467A-BCFC-00F4E1DB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4FCF-2BAA-4692-BE73-ADDFD968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5825-1D43-4DCE-A40E-74857D51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8760-0BE4-409D-93D8-568AF431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2F19-3FCE-45CF-921A-21FC06322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8814B-C922-4A7E-8158-97FE64C4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4435-240C-4982-BF30-19D9D938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E7A8-0B65-4B35-A5F8-6505FE29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CA6B-18FF-42EE-9D5A-60B19026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9150-5CF8-4421-84BD-B7FF0C98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EF08-8A44-4FD4-B2FF-5A801579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BD1E1-4E39-480F-BE2E-2413D412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CD0B7-AD7D-4616-8DEA-8F5D0632C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F6AE2-D072-4C3A-9CC3-08F4E3E25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D1C7-F48D-4327-968B-0F8E6A47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57F5A-A0E4-4003-BEF8-CF8C38D0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A5823-FBF9-4918-B27D-87A58396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8A65-019E-4BE0-A200-34F55EE9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46AD-E7C2-4BAF-900F-6935BF6A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7D8C9-1F7D-42EC-90EE-32010F2E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4787-B1D0-4920-B2AA-058988B0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60155-8354-41EF-AA64-E9C9C02B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176FB-C2E5-4686-A401-997046B7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816CE-C777-4C41-A7FF-F23FC67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7E8F-BB44-4EC2-B014-9BC408BC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DA7C-C3A2-480F-950A-A54DDC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4E0F3-5E1F-4FA7-A582-E3D5DC16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6B718-623C-4F7C-BFA0-C93F7EBC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C7A8-A0F2-43F2-BDC3-DDD4F2AE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27A01-E608-489C-8047-14DCA0CB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F76-1136-4725-81D8-1A60A240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7BA6E-CA2B-41CA-BD16-D759E3C19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AD4C1-AFED-474A-B0E9-14A60097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158D-F2DF-4728-A10E-B22749AF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44D8-05EB-4ABE-9F0E-194813E8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E4630-2300-40AF-8FE5-5C688D5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AD51B-D34F-4C64-8794-77E4FE43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87EA9-FFA1-4A42-BA65-B7AEFF1A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FB5D-0249-4E87-85C9-13ABCEF29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AB7F-E6CA-4EFA-8780-2550D3B6408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F5B5-CEE2-4AF7-8C54-9AC9E449F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6BBA-04E6-48F8-BCE1-42CEBA17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BF9C0-F653-4CB0-ABF6-A0D3A595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B8B9-5C46-433D-8449-7DA350D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6068-95F9-4192-88D2-C24BFDF0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9302-1BD3-4D74-9317-C02FEF508EE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6F4-0B22-49B1-90C6-97E1AEA4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09B0-9B6D-44B1-A2A6-437A6C03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outingwire.org/marketing-and-membership-hub/marketing-webina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C89D2-5A62-4A3D-8C5D-7D65E0650763}"/>
              </a:ext>
            </a:extLst>
          </p:cNvPr>
          <p:cNvSpPr txBox="1"/>
          <p:nvPr/>
        </p:nvSpPr>
        <p:spPr>
          <a:xfrm>
            <a:off x="6385562" y="1177290"/>
            <a:ext cx="5511577" cy="466343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National Restarting Webinar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b="1" cap="all" spc="4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November 4, 2020</a:t>
            </a:r>
            <a:endParaRPr lang="en-US" sz="4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09214EA-4247-47F0-89CE-00FD18B2B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06439" cy="68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26" y="1808932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UNIT LEADERS GOOD NEWS!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41202-DE20-4A99-AE70-56A4AEA8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7AA89-E8F3-4F89-999B-56FB600093F9}"/>
              </a:ext>
            </a:extLst>
          </p:cNvPr>
          <p:cNvSpPr txBox="1"/>
          <p:nvPr/>
        </p:nvSpPr>
        <p:spPr>
          <a:xfrm>
            <a:off x="661426" y="3558271"/>
            <a:ext cx="543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87.7% OF UNITS ARE MEETING EITHER VIRTUALLY, IN-PERSON, OR A COMBINATION</a:t>
            </a:r>
          </a:p>
        </p:txBody>
      </p:sp>
    </p:spTree>
    <p:extLst>
      <p:ext uri="{BB962C8B-B14F-4D97-AF65-F5344CB8AC3E}">
        <p14:creationId xmlns:p14="http://schemas.microsoft.com/office/powerpoint/2010/main" val="74845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578" y="1746913"/>
            <a:ext cx="50063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MORE UNIT LEADERS GOOD NEWS!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5B65-225D-40A5-99C9-58C3315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7AA89-E8F3-4F89-999B-56FB600093F9}"/>
              </a:ext>
            </a:extLst>
          </p:cNvPr>
          <p:cNvSpPr txBox="1"/>
          <p:nvPr/>
        </p:nvSpPr>
        <p:spPr>
          <a:xfrm>
            <a:off x="6024154" y="3429000"/>
            <a:ext cx="5004073" cy="118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78.1% OF LEADERS EITHER HAVE PLANS TO RECRUIT OR PLAN TO RECRUIT THIS YEAR</a:t>
            </a:r>
          </a:p>
        </p:txBody>
      </p:sp>
    </p:spTree>
    <p:extLst>
      <p:ext uri="{BB962C8B-B14F-4D97-AF65-F5344CB8AC3E}">
        <p14:creationId xmlns:p14="http://schemas.microsoft.com/office/powerpoint/2010/main" val="125718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80FDC1-BDC7-4432-B43B-03DFACA4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63D5F-8A29-44C4-821E-3A30C58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8" y="1076253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PARENTS – 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>
                <a:latin typeface="Rockwell" panose="02060603020205020403" pitchFamily="18" charset="0"/>
              </a:rPr>
              <a:t>GOOD NEWS!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9E0A-1507-4F08-B1A5-779EA457B2F7}"/>
              </a:ext>
            </a:extLst>
          </p:cNvPr>
          <p:cNvSpPr txBox="1"/>
          <p:nvPr/>
        </p:nvSpPr>
        <p:spPr>
          <a:xfrm>
            <a:off x="634448" y="2706296"/>
            <a:ext cx="5461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92.6% OF PARENTS IN UNITS THAT HAVE MET EITHER VIRTUALLY, IN-PERSON, OR A COMBINATION RATED THE MEETINGS AS EXCELLENT TO AVERAGE. </a:t>
            </a:r>
          </a:p>
        </p:txBody>
      </p:sp>
    </p:spTree>
    <p:extLst>
      <p:ext uri="{BB962C8B-B14F-4D97-AF65-F5344CB8AC3E}">
        <p14:creationId xmlns:p14="http://schemas.microsoft.com/office/powerpoint/2010/main" val="224912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3A7EF447-1D66-4929-BEC3-01A3C33A3EC4}"/>
              </a:ext>
            </a:extLst>
          </p:cNvPr>
          <p:cNvSpPr txBox="1"/>
          <p:nvPr/>
        </p:nvSpPr>
        <p:spPr>
          <a:xfrm>
            <a:off x="4880610" y="556054"/>
            <a:ext cx="6758396" cy="5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DC34-EEE1-49AB-B2B2-2F08CA87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23" y="466858"/>
            <a:ext cx="10515600" cy="1325563"/>
          </a:xfrm>
        </p:spPr>
        <p:txBody>
          <a:bodyPr/>
          <a:lstStyle/>
          <a:p>
            <a:r>
              <a:rPr lang="en-US" altLang="en-US" sz="4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Leader Insights:</a:t>
            </a:r>
            <a:br>
              <a:rPr lang="en-US" sz="4400" b="0" i="0" u="none" strike="noStrike" baseline="0" dirty="0">
                <a:solidFill>
                  <a:srgbClr val="003F87"/>
                </a:solidFill>
                <a:latin typeface="Rockwell" panose="02060603020205020403" pitchFamily="18" charset="0"/>
              </a:rPr>
            </a:br>
            <a:r>
              <a:rPr lang="en-US" sz="4000" b="0" i="1" u="none" strike="noStrike" baseline="0" dirty="0">
                <a:solidFill>
                  <a:srgbClr val="C00000"/>
                </a:solidFill>
                <a:latin typeface="Rockwell" panose="02060603020205020403" pitchFamily="18" charset="0"/>
              </a:rPr>
              <a:t>Why is your unit not meeting right now?</a:t>
            </a:r>
            <a:endParaRPr lang="en-US" i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0CCBE-D9A3-41DC-AA7D-AB1CE39E1710}"/>
              </a:ext>
            </a:extLst>
          </p:cNvPr>
          <p:cNvSpPr txBox="1">
            <a:spLocks/>
          </p:cNvSpPr>
          <p:nvPr/>
        </p:nvSpPr>
        <p:spPr>
          <a:xfrm>
            <a:off x="838200" y="2039706"/>
            <a:ext cx="108008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49.5%	We have no place to meet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36.9%		Virtual meeting fatigue because of work school being virtual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		Families in our unit are not comfortable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28.6%		School started late and we haven’t started back up yet.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21.6% 		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increasing in our area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16.9% 		Our unit tried meeting virtually and found it ineffective</a:t>
            </a:r>
          </a:p>
          <a:p>
            <a:pPr marL="914400" marR="0" lvl="0" indent="-914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11.9% 		Underlying health conditions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5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FB7D8-C543-45C9-9623-9F571B74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Location</a:t>
            </a:r>
            <a:br>
              <a:rPr lang="en-US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n-US" b="1" cap="all" spc="400" dirty="0" err="1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Location</a:t>
            </a:r>
            <a:br>
              <a:rPr lang="en-US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n-US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Location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2098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5D2BFF9-BBCE-472D-BA8B-BF088501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41B43-9179-42B7-B9E9-F13EF0C2CB70}"/>
              </a:ext>
            </a:extLst>
          </p:cNvPr>
          <p:cNvSpPr txBox="1"/>
          <p:nvPr/>
        </p:nvSpPr>
        <p:spPr>
          <a:xfrm>
            <a:off x="703386" y="1357604"/>
            <a:ext cx="11015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4,000+ Leads </a:t>
            </a:r>
            <a:br>
              <a:rPr lang="en-US" sz="4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r>
              <a:rPr lang="en-US" sz="4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  <a:t>in BeAScout.org Have Not Been Followed Up On.</a:t>
            </a:r>
          </a:p>
          <a:p>
            <a:pPr algn="ctr"/>
            <a:r>
              <a:rPr lang="en-US" sz="2800" i="1" dirty="0"/>
              <a:t>As of Nov. 4, 2020</a:t>
            </a:r>
          </a:p>
        </p:txBody>
      </p:sp>
    </p:spTree>
    <p:extLst>
      <p:ext uri="{BB962C8B-B14F-4D97-AF65-F5344CB8AC3E}">
        <p14:creationId xmlns:p14="http://schemas.microsoft.com/office/powerpoint/2010/main" val="174674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FB7D8-C543-45C9-9623-9F571B74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Let’s hear from our </a:t>
            </a:r>
            <a:r>
              <a:rPr lang="en-US" sz="4800" b="1" cap="all" spc="400" dirty="0">
                <a:solidFill>
                  <a:srgbClr val="FF0000"/>
                </a:solidFill>
                <a:latin typeface="Rockwell" panose="02060603020205020403" pitchFamily="18" charset="0"/>
              </a:rPr>
              <a:t>Leaders</a:t>
            </a:r>
            <a:r>
              <a:rPr lang="en-US" sz="48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.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10668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D7F45-05F0-4166-9070-44F43CA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TakeAways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2B5CD-22E9-4BD1-BDFA-7B56E190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First. </a:t>
            </a:r>
            <a:br>
              <a:rPr lang="en-US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900" b="1" i="1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Check </a:t>
            </a:r>
            <a:r>
              <a:rPr lang="en-US" b="1" i="1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local requirements to see if you can meet.</a:t>
            </a:r>
            <a:endParaRPr lang="en-US" sz="9600" i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Pull your community back together.</a:t>
            </a:r>
            <a:br>
              <a:rPr lang="en-US" sz="28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900" b="1" i="1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Call the Families in Your Pack and Den.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Don’t go it alone.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900" b="1" i="1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Work together to find parents and leaders to find solutions.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4. Work with your chartered partner.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tree, man&#10;&#10;Description automatically generated">
            <a:extLst>
              <a:ext uri="{FF2B5EF4-FFF2-40B4-BE49-F238E27FC236}">
                <a16:creationId xmlns:a16="http://schemas.microsoft.com/office/drawing/2014/main" id="{A614117C-4CCA-4018-A552-891359CC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70A43F-E4AC-4E95-AE01-005193AC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3727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77624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road, sitting, table, person&#10;&#10;Description automatically generated">
            <a:extLst>
              <a:ext uri="{FF2B5EF4-FFF2-40B4-BE49-F238E27FC236}">
                <a16:creationId xmlns:a16="http://schemas.microsoft.com/office/drawing/2014/main" id="{DB8D391B-64A4-4270-94FA-176D9C2CA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028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365126"/>
            <a:ext cx="112797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Tonight’s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690689"/>
            <a:ext cx="10972799" cy="473843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Anthony Berger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Director of Cub Scouting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Darin Kinn</a:t>
            </a:r>
            <a:br>
              <a:rPr lang="en-US" sz="2000" dirty="0"/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Field Marketing Supervisor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Michael Ramsey</a:t>
            </a:r>
            <a:br>
              <a:rPr lang="en-US" sz="2400" b="1" dirty="0"/>
            </a:br>
            <a:r>
              <a:rPr lang="en-US" sz="2000" dirty="0"/>
              <a:t>National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Director of Marketing and Brand</a:t>
            </a:r>
            <a:b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b="1" dirty="0">
                <a:solidFill>
                  <a:srgbClr val="17375E"/>
                </a:solidFill>
              </a:rPr>
              <a:t>Cubmaster Jimmy </a:t>
            </a:r>
            <a:r>
              <a:rPr lang="en-US" b="1" dirty="0" err="1">
                <a:solidFill>
                  <a:srgbClr val="17375E"/>
                </a:solidFill>
              </a:rPr>
              <a:t>Panos</a:t>
            </a:r>
            <a:r>
              <a:rPr lang="en-US" b="1" dirty="0">
                <a:solidFill>
                  <a:srgbClr val="17375E"/>
                </a:solidFill>
              </a:rPr>
              <a:t> </a:t>
            </a:r>
            <a:br>
              <a:rPr lang="en-US" b="1" dirty="0">
                <a:solidFill>
                  <a:srgbClr val="17375E"/>
                </a:solidFill>
              </a:rPr>
            </a:b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Pack 7083, Greater Alabama Area Council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en-US" sz="2400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Pack Committee Chair </a:t>
            </a:r>
            <a:r>
              <a:rPr lang="en-US" sz="2400" b="1">
                <a:solidFill>
                  <a:srgbClr val="17375E"/>
                </a:solidFill>
              </a:rPr>
              <a:t>Lynne Haberstroh</a:t>
            </a:r>
            <a:br>
              <a:rPr lang="en-US" sz="2400" b="1" dirty="0">
                <a:solidFill>
                  <a:srgbClr val="17375E"/>
                </a:solidFill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Pack 2214, Baltimore Area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D3728-ED71-4557-831E-E57AD505497D}"/>
              </a:ext>
            </a:extLst>
          </p:cNvPr>
          <p:cNvSpPr txBox="1"/>
          <p:nvPr/>
        </p:nvSpPr>
        <p:spPr>
          <a:xfrm>
            <a:off x="2840549" y="4901619"/>
            <a:ext cx="63541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7375E"/>
                </a:solidFill>
              </a:rPr>
              <a:t>Pack Committee Chair Adam Bull</a:t>
            </a:r>
            <a:br>
              <a:rPr lang="en-US" sz="2400" b="1" dirty="0">
                <a:solidFill>
                  <a:srgbClr val="17375E"/>
                </a:solidFill>
              </a:rPr>
            </a:br>
            <a:r>
              <a:rPr lang="en-US" sz="2400" b="1" dirty="0">
                <a:solidFill>
                  <a:srgbClr val="17375E"/>
                </a:solidFill>
              </a:rPr>
              <a:t>Cubmaster Anthony Benedetti</a:t>
            </a:r>
            <a:br>
              <a:rPr lang="en-US" sz="2400" b="1" dirty="0">
                <a:solidFill>
                  <a:srgbClr val="17375E"/>
                </a:solidFill>
              </a:rPr>
            </a:b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Pack 67, Seneca Waterways Council</a:t>
            </a:r>
          </a:p>
        </p:txBody>
      </p:sp>
    </p:spTree>
    <p:extLst>
      <p:ext uri="{BB962C8B-B14F-4D97-AF65-F5344CB8AC3E}">
        <p14:creationId xmlns:p14="http://schemas.microsoft.com/office/powerpoint/2010/main" val="408349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2631233"/>
            <a:ext cx="11084010" cy="284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3F87"/>
                </a:solidFill>
                <a:latin typeface="Rockwell" panose="02060603020205020403" pitchFamily="18" charset="0"/>
              </a:rPr>
              <a:t>Are we recording this?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Yes!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E8BFD-31FE-4821-835D-60E3F5EAE3F6}"/>
              </a:ext>
            </a:extLst>
          </p:cNvPr>
          <p:cNvCxnSpPr/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612CCC-F326-41B1-8E51-CEF7B47CBF48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5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61E7C-E5CC-4FD7-8E16-549D4E11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06" y="3892090"/>
            <a:ext cx="8136294" cy="283951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AC7E6DF-6F31-427E-ADF7-A763543F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12" y="195017"/>
            <a:ext cx="2038635" cy="20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CC6FC-87C5-42D6-80E2-08392D9175C8}"/>
              </a:ext>
            </a:extLst>
          </p:cNvPr>
          <p:cNvSpPr txBox="1"/>
          <p:nvPr/>
        </p:nvSpPr>
        <p:spPr>
          <a:xfrm>
            <a:off x="5494198" y="1800441"/>
            <a:ext cx="169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Scan Here for Full Resource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421C39-2533-4551-A38D-979954B21AEF}"/>
              </a:ext>
            </a:extLst>
          </p:cNvPr>
          <p:cNvCxnSpPr>
            <a:cxnSpLocks/>
          </p:cNvCxnSpPr>
          <p:nvPr/>
        </p:nvCxnSpPr>
        <p:spPr>
          <a:xfrm flipV="1">
            <a:off x="6304922" y="1546155"/>
            <a:ext cx="884593" cy="2497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B140EB-4FB0-46E4-B7BC-279677FE142B}"/>
              </a:ext>
            </a:extLst>
          </p:cNvPr>
          <p:cNvSpPr txBox="1"/>
          <p:nvPr/>
        </p:nvSpPr>
        <p:spPr>
          <a:xfrm>
            <a:off x="5031986" y="279997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https://filestore.scouting.org/filestore/HealthSafety/pdf/680-693.pdf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5DE74-B66C-4C03-B3A6-74F5A611BA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0" y="330385"/>
            <a:ext cx="3856380" cy="33866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99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C5B6-329F-419D-A289-C1B3E87A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013"/>
            <a:ext cx="10515600" cy="1325563"/>
          </a:xfrm>
        </p:spPr>
        <p:txBody>
          <a:bodyPr/>
          <a:lstStyle/>
          <a:p>
            <a:r>
              <a:rPr lang="en-US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National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4EC0-D13A-4DFC-8206-ABC79B3C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08" y="1071688"/>
            <a:ext cx="10224368" cy="946595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https://scoutingwire.org/marketing-and-membership-hub/marketing-webinars/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EE833-AEA4-4686-92FC-369847E8E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981" y="1521576"/>
            <a:ext cx="5303246" cy="361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50C51-7F56-4E8B-B641-B765501F5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943" y="4030527"/>
            <a:ext cx="4677493" cy="250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89AB2-DF0C-4E1B-B5AF-84542ACF6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93" y="3131928"/>
            <a:ext cx="5620151" cy="299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36AD7-3D7A-424C-8E0B-07C16DBF0F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2" y="1879290"/>
            <a:ext cx="4385924" cy="244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33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037969"/>
            <a:ext cx="11084010" cy="443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003F87"/>
                </a:solidFill>
                <a:latin typeface="Rockwell" panose="02060603020205020403" pitchFamily="18" charset="0"/>
              </a:rPr>
              <a:t>First things first: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3F87"/>
                </a:solidFill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3F87"/>
                </a:solidFill>
                <a:latin typeface="Rockwell" panose="02060603020205020403" pitchFamily="18" charset="0"/>
              </a:rPr>
              <a:t>“</a:t>
            </a:r>
            <a:r>
              <a:rPr lang="en-US" sz="5400" b="1" i="1" dirty="0">
                <a:solidFill>
                  <a:srgbClr val="003F87"/>
                </a:solidFill>
                <a:latin typeface="Rockwell" panose="02060603020205020403" pitchFamily="18" charset="0"/>
              </a:rPr>
              <a:t>Can My Unit Start Meeting?”</a:t>
            </a:r>
            <a:endParaRPr lang="en-US" sz="5400" b="1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Rockwell" panose="02060603020205020403" pitchFamily="18" charset="0"/>
              </a:rPr>
              <a:t>It depends on your local guidelines.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F8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4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92BD-4912-4EE4-A290-A924FD16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3914"/>
            <a:ext cx="10801865" cy="235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Parents told us….</a:t>
            </a:r>
            <a:br>
              <a:rPr lang="en-US" sz="3600" dirty="0"/>
            </a:br>
            <a:r>
              <a:rPr lang="en-US" sz="3600" dirty="0"/>
              <a:t>              </a:t>
            </a:r>
            <a:r>
              <a:rPr lang="en-US" altLang="en-US" sz="3200" cap="all" spc="400" dirty="0">
                <a:solidFill>
                  <a:srgbClr val="C00000"/>
                </a:solidFill>
                <a:latin typeface="Rockwell" panose="02060603020205020403" pitchFamily="18" charset="0"/>
              </a:rPr>
              <a:t>What are you looking for...</a:t>
            </a:r>
            <a:endParaRPr lang="en-US" sz="3600" cap="all" spc="4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D88E-83C4-41EA-A622-E7B0546F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4376"/>
            <a:ext cx="10515600" cy="3072572"/>
          </a:xfrm>
        </p:spPr>
        <p:txBody>
          <a:bodyPr>
            <a:normAutofit/>
          </a:bodyPr>
          <a:lstStyle/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45% Do something as a group, even if socially distant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44% Do something productive with peers, even online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3FD9-4B31-4445-83AC-C7F28B1B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77"/>
            <a:ext cx="10515600" cy="3001277"/>
          </a:xfrm>
        </p:spPr>
        <p:txBody>
          <a:bodyPr>
            <a:normAutofit fontScale="90000"/>
          </a:bodyPr>
          <a:lstStyle/>
          <a:p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Parents told us….</a:t>
            </a:r>
            <a:b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b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n-US" altLang="en-US" sz="3200" b="1" cap="all" spc="400" dirty="0">
                <a:solidFill>
                  <a:srgbClr val="C00000"/>
                </a:solidFill>
                <a:latin typeface="Rockwell" panose="02060603020205020403" pitchFamily="18" charset="0"/>
                <a:ea typeface="+mj-ea"/>
                <a:cs typeface="+mj-cs"/>
              </a:rPr>
              <a:t>They are oka</a:t>
            </a:r>
            <a:r>
              <a:rPr lang="en-US" altLang="en-US" sz="3200" b="1" cap="all" spc="400" dirty="0">
                <a:solidFill>
                  <a:srgbClr val="C00000"/>
                </a:solidFill>
                <a:latin typeface="Rockwell" panose="02060603020205020403" pitchFamily="18" charset="0"/>
              </a:rPr>
              <a:t>y with Virtual… </a:t>
            </a:r>
            <a:br>
              <a:rPr lang="en-US" altLang="en-US" sz="3200" b="1" cap="all" spc="400" dirty="0">
                <a:solidFill>
                  <a:srgbClr val="C00000"/>
                </a:solidFill>
                <a:latin typeface="Rockwell" panose="02060603020205020403" pitchFamily="18" charset="0"/>
              </a:rPr>
            </a:br>
            <a:r>
              <a:rPr lang="en-US" altLang="en-US" sz="3200" b="1" cap="all" spc="400" dirty="0">
                <a:solidFill>
                  <a:srgbClr val="C00000"/>
                </a:solidFill>
                <a:latin typeface="Rockwell" panose="02060603020205020403" pitchFamily="18" charset="0"/>
              </a:rPr>
              <a:t>but want outdoor experiences, too!</a:t>
            </a:r>
            <a:br>
              <a:rPr lang="en-US" altLang="en-US" sz="4000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0E85-CE21-468E-B390-B425BA2A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58298"/>
            <a:ext cx="11135497" cy="3131022"/>
          </a:xfrm>
        </p:spPr>
        <p:txBody>
          <a:bodyPr>
            <a:norm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sz="32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51% 	online events so they feel like they’re part of the Scouting movement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endParaRPr lang="en-US" altLang="en-US" sz="3500" b="1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sz="3500" b="1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44% 	outdoor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649</Words>
  <Application>Microsoft Office PowerPoint</Application>
  <PresentationFormat>Widescreen</PresentationFormat>
  <Paragraphs>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1_Office Theme</vt:lpstr>
      <vt:lpstr>Office Theme</vt:lpstr>
      <vt:lpstr>PowerPoint Presentation</vt:lpstr>
      <vt:lpstr>PowerPoint Presentation</vt:lpstr>
      <vt:lpstr>Tonight’s Panel</vt:lpstr>
      <vt:lpstr>PowerPoint Presentation</vt:lpstr>
      <vt:lpstr>PowerPoint Presentation</vt:lpstr>
      <vt:lpstr>National Webinars</vt:lpstr>
      <vt:lpstr>PowerPoint Presentation</vt:lpstr>
      <vt:lpstr>Parents told us….               What are you looking for...</vt:lpstr>
      <vt:lpstr>Parents told us….  They are okay with Virtual…  but want outdoor experiences, too! </vt:lpstr>
      <vt:lpstr>UNIT LEADERS GOOD NEWS!</vt:lpstr>
      <vt:lpstr>MORE UNIT LEADERS GOOD NEWS!</vt:lpstr>
      <vt:lpstr>PARENTS –  GOOD NEWS!</vt:lpstr>
      <vt:lpstr>Leader Insights: Why is your unit not meeting right now?</vt:lpstr>
      <vt:lpstr>Location Location Location</vt:lpstr>
      <vt:lpstr>PowerPoint Presentation</vt:lpstr>
      <vt:lpstr>Let’s hear from our Leaders.</vt:lpstr>
      <vt:lpstr>TakeAways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Michael Ramsey</cp:lastModifiedBy>
  <cp:revision>4</cp:revision>
  <cp:lastPrinted>2020-11-04T23:33:17Z</cp:lastPrinted>
  <dcterms:created xsi:type="dcterms:W3CDTF">2020-11-04T22:18:09Z</dcterms:created>
  <dcterms:modified xsi:type="dcterms:W3CDTF">2020-11-05T00:32:08Z</dcterms:modified>
</cp:coreProperties>
</file>