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5" r:id="rId4"/>
    <p:sldMasterId id="2147483719" r:id="rId5"/>
    <p:sldMasterId id="2147483732" r:id="rId6"/>
    <p:sldMasterId id="2147483745" r:id="rId7"/>
  </p:sldMasterIdLst>
  <p:notesMasterIdLst>
    <p:notesMasterId r:id="rId38"/>
  </p:notesMasterIdLst>
  <p:sldIdLst>
    <p:sldId id="994" r:id="rId8"/>
    <p:sldId id="1292" r:id="rId9"/>
    <p:sldId id="866" r:id="rId10"/>
    <p:sldId id="1287" r:id="rId11"/>
    <p:sldId id="1290" r:id="rId12"/>
    <p:sldId id="1283" r:id="rId13"/>
    <p:sldId id="1225" r:id="rId14"/>
    <p:sldId id="1281" r:id="rId15"/>
    <p:sldId id="260" r:id="rId16"/>
    <p:sldId id="1239" r:id="rId17"/>
    <p:sldId id="258" r:id="rId18"/>
    <p:sldId id="270" r:id="rId19"/>
    <p:sldId id="1147" r:id="rId20"/>
    <p:sldId id="1170" r:id="rId21"/>
    <p:sldId id="1288" r:id="rId22"/>
    <p:sldId id="1291" r:id="rId23"/>
    <p:sldId id="1289" r:id="rId24"/>
    <p:sldId id="578" r:id="rId25"/>
    <p:sldId id="579" r:id="rId26"/>
    <p:sldId id="580" r:id="rId27"/>
    <p:sldId id="590" r:id="rId28"/>
    <p:sldId id="592" r:id="rId29"/>
    <p:sldId id="596" r:id="rId30"/>
    <p:sldId id="619" r:id="rId31"/>
    <p:sldId id="630" r:id="rId32"/>
    <p:sldId id="583" r:id="rId33"/>
    <p:sldId id="587" r:id="rId34"/>
    <p:sldId id="948" r:id="rId35"/>
    <p:sldId id="1260" r:id="rId36"/>
    <p:sldId id="10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8E19C-1CD0-4BA1-923A-24CF96D824E7}" v="4" dt="2021-06-24T23:44:55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of U.S. Adults (18+) Who Regularly Use…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640842308504546E-2"/>
          <c:y val="9.6190262403537688E-2"/>
          <c:w val="0.93120206956889007"/>
          <c:h val="0.79956034172573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Adults (18+) Who Use…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YouTube</c:v>
                </c:pt>
                <c:pt idx="1">
                  <c:v>Facebook</c:v>
                </c:pt>
                <c:pt idx="2">
                  <c:v>Instagram</c:v>
                </c:pt>
                <c:pt idx="3">
                  <c:v>Pinterest</c:v>
                </c:pt>
                <c:pt idx="4">
                  <c:v>LinkedIn</c:v>
                </c:pt>
                <c:pt idx="5">
                  <c:v>Snapchat</c:v>
                </c:pt>
                <c:pt idx="6">
                  <c:v>Twitter</c:v>
                </c:pt>
                <c:pt idx="7">
                  <c:v>WhatsApp</c:v>
                </c:pt>
                <c:pt idx="8">
                  <c:v>TikTok</c:v>
                </c:pt>
                <c:pt idx="9">
                  <c:v>Reddit</c:v>
                </c:pt>
                <c:pt idx="10">
                  <c:v>Nextdoor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81</c:v>
                </c:pt>
                <c:pt idx="1">
                  <c:v>69</c:v>
                </c:pt>
                <c:pt idx="2">
                  <c:v>40</c:v>
                </c:pt>
                <c:pt idx="3">
                  <c:v>31</c:v>
                </c:pt>
                <c:pt idx="4">
                  <c:v>28</c:v>
                </c:pt>
                <c:pt idx="5">
                  <c:v>25</c:v>
                </c:pt>
                <c:pt idx="6">
                  <c:v>23</c:v>
                </c:pt>
                <c:pt idx="7">
                  <c:v>23</c:v>
                </c:pt>
                <c:pt idx="8">
                  <c:v>21</c:v>
                </c:pt>
                <c:pt idx="9">
                  <c:v>18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3D-DE48-9F4A-9652DCE8F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2557023"/>
        <c:axId val="922558671"/>
      </c:barChart>
      <c:catAx>
        <c:axId val="92255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558671"/>
        <c:crosses val="autoZero"/>
        <c:auto val="1"/>
        <c:lblAlgn val="ctr"/>
        <c:lblOffset val="100"/>
        <c:noMultiLvlLbl val="0"/>
      </c:catAx>
      <c:valAx>
        <c:axId val="922558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55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60221-0DC7-480C-80C8-3FD2ABD58EE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2D878-891D-42FD-B9DB-E8B601448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1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0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03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96F04-6833-4C65-9570-9947E3E8BD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30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Council “Kits” on BSA Brand Center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Logos/Graphics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Zoom backgrounds &amp; Facebook frames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 playbook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Library of social posts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Library of newsletter articles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Large banner sign template/artwork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Website banner 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Email templates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1/4-pg and 1/2-pg ad sizes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Recognition Banquet program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Beneficiary email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Beneficiary doorhanger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Yard sign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Window cling templates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Report to the ___ (congregation, mayor, etc.)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2526C-F12B-41D2-AAF4-A0E26D5B4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2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DC569-3185-B542-BFC5-9D8731F68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of course there is a patch….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2526C-F12B-41D2-AAF4-A0E26D5B4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42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66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DC569-3185-B542-BFC5-9D8731F68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2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16B5-7110-4A29-B4BD-2B3493FC3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0DD69-C18C-4E5D-A25F-A7C7CE8EC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39D8-043B-4288-8462-7332E9E2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4D962-BD2F-4D49-8589-ECF9CD89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D4350-57B7-44F2-8BC6-40C4274F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6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C3E2-5656-49E1-A32B-E834CAF0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82946-9AAA-4421-A6EF-3D05CAA80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A84C6-6972-4A58-9C0A-D0642D26F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6B043-406B-48D8-96A3-49521B17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D70F2-4C90-48E9-921C-F4FFF095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534601-0125-4FF0-8A5E-399631272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BDB52-7F76-48FD-A3B2-0AB49045B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4D0E-7EDA-4D4E-AA15-E309007A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F9E9E-3063-4C12-B749-7838A010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4E934-4F2B-44C9-A8A1-C45E95F9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BAE7-3FB9-4CFB-BEAB-47F412F6B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2454C-F1BD-4448-98BB-503C7C61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AB8D-8265-413F-AAF6-00433448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4B6E-D9EF-47B5-A962-4BA8DA01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2076A-A561-4584-B246-E66F46D4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E902-BB76-46E6-922D-FBB1CB68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AA02-2FC5-4CF7-93FF-0C6123E5E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C695-2B07-49FE-858F-84899401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EA4BD-F333-4430-8E57-EC870089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BF1CB-3E6A-44F7-9E66-F78731E1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3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BD46-A039-4176-92A2-3238A1DD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B407-94C1-45B2-B895-4082E14D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8B97-0C5C-467A-BCFC-00F4E1DB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C4FCF-2BAA-4692-BE73-ADDFD968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5825-1D43-4DCE-A40E-74857D51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8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8760-0BE4-409D-93D8-568AF431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2F19-3FCE-45CF-921A-21FC06322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8814B-C922-4A7E-8158-97FE64C4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D4435-240C-4982-BF30-19D9D938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8E7A8-0B65-4B35-A5F8-6505FE29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4CA6B-18FF-42EE-9D5A-60B19026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71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9150-5CF8-4421-84BD-B7FF0C98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CEF08-8A44-4FD4-B2FF-5A8015794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BD1E1-4E39-480F-BE2E-2413D412E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CD0B7-AD7D-4616-8DEA-8F5D0632C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F6AE2-D072-4C3A-9CC3-08F4E3E25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5D1C7-F48D-4327-968B-0F8E6A47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57F5A-A0E4-4003-BEF8-CF8C38D0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A5823-FBF9-4918-B27D-87A58396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8A65-019E-4BE0-A200-34F55EE9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446AD-E7C2-4BAF-900F-6935BF6A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D8C9-1F7D-42EC-90EE-32010F2E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74787-B1D0-4920-B2AA-058988B0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84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660155-8354-41EF-AA64-E9C9C02B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176FB-C2E5-4686-A401-997046B7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816CE-C777-4C41-A7FF-F23FC67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7E8F-BB44-4EC2-B014-9BC408BC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DA7C-C3A2-480F-950A-A54DDCF9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4E0F3-5E1F-4FA7-A582-E3D5DC163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B718-623C-4F7C-BFA0-C93F7EBC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C7A8-A0F2-43F2-BDC3-DDD4F2AE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27A01-E608-489C-8047-14DCA0CB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4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C17B-FDA1-449D-8C20-3B3A55E5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3CFDA-E9C3-4DFB-974B-49E7C4D7B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BB925-EB62-4F72-933B-8114DEFE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0417-F316-406C-A7F0-3C24AAFB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A31AA-735A-4932-B336-AA98B275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6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8F76-1136-4725-81D8-1A60A240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7BA6E-CA2B-41CA-BD16-D759E3C19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AD4C1-AFED-474A-B0E9-14A600975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4158D-F2DF-4728-A10E-B22749AF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F44D8-05EB-4ABE-9F0E-194813E8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4630-2300-40AF-8FE5-5C688D59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64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A477-F444-4015-A145-6C7AD8DB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8B239-E021-431E-888B-B54EF693A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33220-229B-49C5-8668-01D2B2D4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CBDE-0652-4AA4-9E04-719467A2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9526-E3D9-4425-8C87-391397DF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9BB2E-B471-4A21-8A66-A4003D02A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9B525-58A3-48C9-B579-C51FB30F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0C5-28EE-4356-AA43-8849B69B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B0874-34BC-453D-B60C-AF76D584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8D49-48D9-44DD-B31F-C3CC2E3B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22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0FD095-5C2B-45C4-93C5-3B54B8373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131" y="166530"/>
            <a:ext cx="11919498" cy="652494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3344792"/>
            <a:ext cx="10117959" cy="137524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Tagline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38DAE4-1B18-4605-AA45-85FA45EA5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90" y="517574"/>
            <a:ext cx="2453689" cy="28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0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ned, several, sale&#10;&#10;Description automatically generated">
            <a:extLst>
              <a:ext uri="{FF2B5EF4-FFF2-40B4-BE49-F238E27FC236}">
                <a16:creationId xmlns:a16="http://schemas.microsoft.com/office/drawing/2014/main" id="{BEB65771-5410-490B-A328-F93DD47A6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71" y="109377"/>
            <a:ext cx="11893258" cy="31195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FD095-5C2B-45C4-93C5-3B54B8373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131" y="166530"/>
            <a:ext cx="11919498" cy="652494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3344792"/>
            <a:ext cx="10117959" cy="137524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Tagline</a:t>
            </a:r>
          </a:p>
        </p:txBody>
      </p:sp>
    </p:spTree>
    <p:extLst>
      <p:ext uri="{BB962C8B-B14F-4D97-AF65-F5344CB8AC3E}">
        <p14:creationId xmlns:p14="http://schemas.microsoft.com/office/powerpoint/2010/main" val="3262993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8BEFA668-AE59-4B7C-B6CA-41F2FF867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698" y="174919"/>
            <a:ext cx="11796604" cy="2781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039"/>
            <a:ext cx="10515600" cy="782638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CF1425"/>
                </a:solidFill>
                <a:latin typeface="Franklin Gothic Medium Cond" panose="020B0606030402020204" pitchFamily="34" charset="0"/>
              </a:rPr>
              <a:t>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666481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title</a:t>
            </a:r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Boy Scouts of America</a:t>
            </a:r>
          </a:p>
        </p:txBody>
      </p:sp>
    </p:spTree>
    <p:extLst>
      <p:ext uri="{BB962C8B-B14F-4D97-AF65-F5344CB8AC3E}">
        <p14:creationId xmlns:p14="http://schemas.microsoft.com/office/powerpoint/2010/main" val="1891423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039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CF1425"/>
                </a:solidFill>
                <a:latin typeface="Franklin Gothic Medium Cond" panose="020B0606030402020204" pitchFamily="34" charset="0"/>
              </a:rPr>
              <a:t>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666481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algn="ctr"/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title</a:t>
            </a:r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Boy Scouts of America</a:t>
            </a:r>
          </a:p>
        </p:txBody>
      </p:sp>
      <p:pic>
        <p:nvPicPr>
          <p:cNvPr id="7" name="Picture 6" descr="A picture containing tent, outdoor object, outdoor, colorful&#10;&#10;Description automatically generated">
            <a:extLst>
              <a:ext uri="{FF2B5EF4-FFF2-40B4-BE49-F238E27FC236}">
                <a16:creationId xmlns:a16="http://schemas.microsoft.com/office/drawing/2014/main" id="{AA26F11D-186C-4DD7-941E-5C2BA244D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"/>
          <a:stretch/>
        </p:blipFill>
        <p:spPr>
          <a:xfrm>
            <a:off x="129540" y="127321"/>
            <a:ext cx="11913089" cy="29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9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039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CF1425"/>
                </a:solidFill>
                <a:latin typeface="Franklin Gothic Medium Cond" panose="020B0606030402020204" pitchFamily="34" charset="0"/>
              </a:rPr>
              <a:t>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666481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algn="ctr"/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title</a:t>
            </a:r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Boy Scouts of America</a:t>
            </a:r>
          </a:p>
        </p:txBody>
      </p:sp>
      <p:pic>
        <p:nvPicPr>
          <p:cNvPr id="4" name="Picture 3" descr="A group of people in a raft&#10;&#10;Description automatically generated with medium confidence">
            <a:extLst>
              <a:ext uri="{FF2B5EF4-FFF2-40B4-BE49-F238E27FC236}">
                <a16:creationId xmlns:a16="http://schemas.microsoft.com/office/drawing/2014/main" id="{B7717F62-A2D5-4D3A-A84E-374CB0301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47" y="155094"/>
            <a:ext cx="11923295" cy="29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6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lant, flower, arranged&#10;&#10;Description automatically generated">
            <a:extLst>
              <a:ext uri="{FF2B5EF4-FFF2-40B4-BE49-F238E27FC236}">
                <a16:creationId xmlns:a16="http://schemas.microsoft.com/office/drawing/2014/main" id="{2D9A1996-6DAE-43D6-B3C8-AA06199F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43" y="155849"/>
            <a:ext cx="11806179" cy="2939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6D0C06-5BA9-4095-BE2C-814B9D6A3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039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CF1425"/>
                </a:solidFill>
                <a:latin typeface="Franklin Gothic Medium Cond" panose="020B0606030402020204" pitchFamily="34" charset="0"/>
              </a:rPr>
              <a:t>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9E2343A-6BC2-43B9-86DD-B3B9CEB7BD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666481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title</a:t>
            </a:r>
            <a:b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</a:br>
            <a:r>
              <a:rPr lang="en-US" sz="2400" dirty="0">
                <a:solidFill>
                  <a:srgbClr val="37495D"/>
                </a:solidFill>
                <a:latin typeface="Franklin Gothic Medium Cond" panose="020B0606030402020204" pitchFamily="34" charset="0"/>
              </a:rPr>
              <a:t>Boy Scouts of America</a:t>
            </a:r>
          </a:p>
        </p:txBody>
      </p:sp>
    </p:spTree>
    <p:extLst>
      <p:ext uri="{BB962C8B-B14F-4D97-AF65-F5344CB8AC3E}">
        <p14:creationId xmlns:p14="http://schemas.microsoft.com/office/powerpoint/2010/main" val="3331520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269533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1236313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2200285"/>
            <a:ext cx="5288963" cy="4388182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6" name="Picture 5" descr="A picture containing sky, person, outdoor, yellow&#10;&#10;Description automatically generated">
            <a:extLst>
              <a:ext uri="{FF2B5EF4-FFF2-40B4-BE49-F238E27FC236}">
                <a16:creationId xmlns:a16="http://schemas.microsoft.com/office/drawing/2014/main" id="{99ACA741-4CA8-472A-8AB1-5BAFB2FB0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31" y="233914"/>
            <a:ext cx="4302642" cy="6438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055A46-5A57-412F-A9E6-23880502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3587" y="1092863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5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D843-FF72-4024-B31E-2CCEDCF7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028F-5DC4-4531-94D2-89C4568A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3CF0D-560E-4060-AF73-3C0884B5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C0C73-496C-4B05-B74C-703ACB4D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A9C1C-06A5-45B8-93C7-B47E1EC7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1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ree, outdoor, posing&#10;&#10;Description automatically generated">
            <a:extLst>
              <a:ext uri="{FF2B5EF4-FFF2-40B4-BE49-F238E27FC236}">
                <a16:creationId xmlns:a16="http://schemas.microsoft.com/office/drawing/2014/main" id="{B2E9AC67-5389-47FC-B5F2-5175ACBA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" b="-377"/>
          <a:stretch/>
        </p:blipFill>
        <p:spPr>
          <a:xfrm>
            <a:off x="226832" y="238598"/>
            <a:ext cx="4300180" cy="6408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A5309-1A99-4810-AA76-75C846C9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3587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6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A5309-1A99-4810-AA76-75C846C9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3587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79FC5D-0379-4084-B0C5-5AF215A94F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600" y="192881"/>
            <a:ext cx="4235450" cy="64722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15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MM.DD.20XX</a:t>
            </a:r>
          </a:p>
        </p:txBody>
      </p:sp>
      <p:pic>
        <p:nvPicPr>
          <p:cNvPr id="9" name="Picture 8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BD1998E4-E4F6-4D89-A757-4AADF545F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29" y="128016"/>
            <a:ext cx="5074920" cy="66019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162E522-D3AC-443F-A96B-0C2B99A4C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241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6E694C8-6922-419D-916A-CADC5CFF5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241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4644DB1-433F-48FF-8848-9F6E5BF5AC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8192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5FBE36-BE55-4083-8116-ADA9F829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192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49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MM.DD.20XX</a:t>
            </a:r>
          </a:p>
        </p:txBody>
      </p:sp>
      <p:pic>
        <p:nvPicPr>
          <p:cNvPr id="8" name="Picture 7" descr="A person climbing a tree&#10;&#10;Description automatically generated with medium confidence">
            <a:extLst>
              <a:ext uri="{FF2B5EF4-FFF2-40B4-BE49-F238E27FC236}">
                <a16:creationId xmlns:a16="http://schemas.microsoft.com/office/drawing/2014/main" id="{AAB8AEB9-8C54-43E7-9C62-7CEED1903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296" y="128016"/>
            <a:ext cx="5042128" cy="66019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2B92765-5261-4500-B26A-1B0D95FEA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60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8B9649A2-15E0-4DF7-9B2B-662AE21AE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060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DE2ABF-CACB-49C6-B169-054EF9A81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011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8CC73D-8751-4294-ADF6-53939CA4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3011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5158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athletic game, outdoor, sport&#10;&#10;Description automatically generated">
            <a:extLst>
              <a:ext uri="{FF2B5EF4-FFF2-40B4-BE49-F238E27FC236}">
                <a16:creationId xmlns:a16="http://schemas.microsoft.com/office/drawing/2014/main" id="{6CCB0EA6-3202-4796-936E-DEE09956F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86" y="128015"/>
            <a:ext cx="5044370" cy="660196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F45A68F-8903-4A96-9277-BE863A380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8F88F059-F2A5-4FC0-B4BB-6FCC5D33D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31FC6A-B01D-4E79-9651-F085EC035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3587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B9673AE-A3A6-4EEB-AAE4-2E2346CA82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372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athletic game, outdoor, sport&#10;&#10;Description automatically generated">
            <a:extLst>
              <a:ext uri="{FF2B5EF4-FFF2-40B4-BE49-F238E27FC236}">
                <a16:creationId xmlns:a16="http://schemas.microsoft.com/office/drawing/2014/main" id="{6CCB0EA6-3202-4796-936E-DEE09956F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86" y="128015"/>
            <a:ext cx="5044370" cy="660196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F45A68F-8903-4A96-9277-BE863A380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8F88F059-F2A5-4FC0-B4BB-6FCC5D33D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31FC6A-B01D-4E79-9651-F085EC035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3587" y="1992586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>
              <a:solidFill>
                <a:srgbClr val="197DCE"/>
              </a:solidFill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B9673AE-A3A6-4EEB-AAE4-2E2346CA82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7" name="Picture 6" descr="A picture containing person, outdoor, young&#10;&#10;Description automatically generated">
            <a:extLst>
              <a:ext uri="{FF2B5EF4-FFF2-40B4-BE49-F238E27FC236}">
                <a16:creationId xmlns:a16="http://schemas.microsoft.com/office/drawing/2014/main" id="{4B3B90CA-4192-4173-8029-843C5C76A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85" y="128014"/>
            <a:ext cx="5044371" cy="66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75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9895"/>
            <a:ext cx="5320386" cy="78263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TEXT LAYOUT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093225"/>
            <a:ext cx="4500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488832"/>
            <a:ext cx="10515600" cy="4494129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240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9895"/>
            <a:ext cx="5320386" cy="78263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TEXT LAYOUT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1236675"/>
            <a:ext cx="5320386" cy="882524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rgbClr val="197DCE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093225"/>
            <a:ext cx="4500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301980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E0842-1632-4161-875D-27FCCC8364B6}"/>
              </a:ext>
            </a:extLst>
          </p:cNvPr>
          <p:cNvSpPr txBox="1"/>
          <p:nvPr userDrawn="1"/>
        </p:nvSpPr>
        <p:spPr>
          <a:xfrm>
            <a:off x="838200" y="2774985"/>
            <a:ext cx="1080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Edit Master text styles</a:t>
            </a:r>
          </a:p>
          <a:p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F9A9FFF-9D44-4C00-8948-353BDC1194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38663"/>
            <a:ext cx="10687539" cy="371775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94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9895"/>
            <a:ext cx="5320386" cy="78263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TEXT LAYOUT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093225"/>
            <a:ext cx="4500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E0842-1632-4161-875D-27FCCC8364B6}"/>
              </a:ext>
            </a:extLst>
          </p:cNvPr>
          <p:cNvSpPr txBox="1"/>
          <p:nvPr userDrawn="1"/>
        </p:nvSpPr>
        <p:spPr>
          <a:xfrm>
            <a:off x="838200" y="2774985"/>
            <a:ext cx="1080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Edit Master text styles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28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E0842-1632-4161-875D-27FCCC8364B6}"/>
              </a:ext>
            </a:extLst>
          </p:cNvPr>
          <p:cNvSpPr txBox="1"/>
          <p:nvPr userDrawn="1"/>
        </p:nvSpPr>
        <p:spPr>
          <a:xfrm>
            <a:off x="838200" y="2774985"/>
            <a:ext cx="1080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Edit Master text styles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5A4C3-5802-43A6-850B-4C3B5DDD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6A82-41B6-4529-A99F-2A0FAADA8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5B133-E531-4A9D-991A-AD664912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462DE-7857-4A2F-A896-D2504F06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85BFA-186E-4B2A-AB3E-47BCC51D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01EB-C0CD-4A56-9D64-90E107EE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14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03D49E44-BBF0-4FB3-806E-CC4CF4399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49" y="168680"/>
            <a:ext cx="11944420" cy="65470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D78D52-38FB-4554-B1AF-6305C1C08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61000"/>
                </a:schemeClr>
              </a:gs>
              <a:gs pos="100000">
                <a:schemeClr val="bg1">
                  <a:lumMod val="57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tx1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COMPARISON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9059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raft&#10;&#10;Description automatically generated with medium confidence">
            <a:extLst>
              <a:ext uri="{FF2B5EF4-FFF2-40B4-BE49-F238E27FC236}">
                <a16:creationId xmlns:a16="http://schemas.microsoft.com/office/drawing/2014/main" id="{6E54C8A9-60ED-4B23-9D3A-E2BE4B62B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03" y="115056"/>
            <a:ext cx="11886690" cy="66309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1BF1DA-9131-4B55-A149-D393E41A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903" y="112029"/>
            <a:ext cx="11886690" cy="66469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61000"/>
                </a:schemeClr>
              </a:gs>
              <a:gs pos="100000">
                <a:schemeClr val="bg1">
                  <a:lumMod val="57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1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97041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, flower, arranged&#10;&#10;Description automatically generated">
            <a:extLst>
              <a:ext uri="{FF2B5EF4-FFF2-40B4-BE49-F238E27FC236}">
                <a16:creationId xmlns:a16="http://schemas.microsoft.com/office/drawing/2014/main" id="{9F305071-BC04-4265-B4EA-9455A297D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95" y="128017"/>
            <a:ext cx="11951410" cy="6601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9EB22A-51AA-46AA-B72B-4136955CC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295" y="128015"/>
            <a:ext cx="11932919" cy="660196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52000"/>
                </a:schemeClr>
              </a:gs>
              <a:gs pos="100000">
                <a:schemeClr val="accent2">
                  <a:alpha val="47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94726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umbrella, arch, accessory&#10;&#10;Description automatically generated">
            <a:extLst>
              <a:ext uri="{FF2B5EF4-FFF2-40B4-BE49-F238E27FC236}">
                <a16:creationId xmlns:a16="http://schemas.microsoft.com/office/drawing/2014/main" id="{3A45B3B5-AD1F-49F0-BE09-D9F43C364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94" y="134072"/>
            <a:ext cx="11932920" cy="66019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41D0FB-DD5F-44D4-A3D7-4CCC8D4D0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131" y="134071"/>
            <a:ext cx="11919498" cy="656345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24540"/>
            <a:ext cx="549442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65295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63830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20101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8025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11489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049430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nt, outdoor object, outdoor, colorful&#10;&#10;Description automatically generated">
            <a:extLst>
              <a:ext uri="{FF2B5EF4-FFF2-40B4-BE49-F238E27FC236}">
                <a16:creationId xmlns:a16="http://schemas.microsoft.com/office/drawing/2014/main" id="{A743960D-6176-4B82-B17F-6FD9A13A0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" y="166530"/>
            <a:ext cx="11913089" cy="6524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F14405-ED29-4583-9E37-1D5FC3589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68093"/>
            <a:ext cx="11913089" cy="32025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52000"/>
                </a:schemeClr>
              </a:gs>
              <a:gs pos="100000">
                <a:schemeClr val="accent2">
                  <a:lumMod val="40000"/>
                  <a:lumOff val="60000"/>
                  <a:alpha val="47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53800" y="6008836"/>
            <a:ext cx="339876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1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445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ents in a field&#10;&#10;Description automatically generated with low confidence">
            <a:extLst>
              <a:ext uri="{FF2B5EF4-FFF2-40B4-BE49-F238E27FC236}">
                <a16:creationId xmlns:a16="http://schemas.microsoft.com/office/drawing/2014/main" id="{F727818C-3931-4B10-B7D8-151080F3C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48" y="181668"/>
            <a:ext cx="11873490" cy="65301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EAF8B3-D5B4-4334-B33E-EAC6A020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131" y="166530"/>
            <a:ext cx="11919498" cy="65249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8617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3E3CB592-6502-4392-B8DD-27A252F30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49" y="144456"/>
            <a:ext cx="11944420" cy="6547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08186C-C033-46AB-81F5-78F2F7786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131" y="166530"/>
            <a:ext cx="11919498" cy="65249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083191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29241"/>
            <a:ext cx="2432304" cy="64008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695812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082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7769FB2-2814-4EEE-ADB2-9EFEE88B9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79" y="109000"/>
            <a:ext cx="11929590" cy="66309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5AE94F-0D40-48FA-8169-05250AC90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3223" y="122807"/>
            <a:ext cx="11919498" cy="6617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110" y="238385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7267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26E460D9-C7AD-42EB-9B8B-D07FE5C76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25" y="169559"/>
            <a:ext cx="11917478" cy="6540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DED091-FFBE-4C01-9C1F-543488BA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1297" y="169559"/>
            <a:ext cx="11909406" cy="65400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53800" y="6008836"/>
            <a:ext cx="339876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078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A68BDA92-1305-40C7-A203-1289AC711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91" y="118085"/>
            <a:ext cx="11869033" cy="6617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53800" y="6008836"/>
            <a:ext cx="339876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F041C5-D72D-4CFA-89DB-3A56E9E98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3223" y="122807"/>
            <a:ext cx="11869033" cy="6617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bg1">
                  <a:alpha val="24000"/>
                  <a:lumMod val="5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149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9432-71AD-4464-962D-7991A3AE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B52A8-4703-409B-A38B-F5FD5D9D7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51536-2A8C-49C2-B1FD-1CB79CE8F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EA62F-BC19-47E0-A8C4-28745C8D6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DBDBA-2CF0-4B5B-8598-2437DEE67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D6AF8-D689-400B-91BD-75E38B63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DCF6EE-FA56-4543-B7EB-6A1D40A5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51F62-CF8C-433C-9CF9-24C6A297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0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542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697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young&#10;&#10;Description automatically generated">
            <a:extLst>
              <a:ext uri="{FF2B5EF4-FFF2-40B4-BE49-F238E27FC236}">
                <a16:creationId xmlns:a16="http://schemas.microsoft.com/office/drawing/2014/main" id="{974936E8-3EB7-4EDD-A4D3-CB4F8664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47" y="144379"/>
            <a:ext cx="11942179" cy="65331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934" y="1667973"/>
            <a:ext cx="10407810" cy="51825"/>
          </a:xfrm>
          <a:prstGeom prst="rect">
            <a:avLst/>
          </a:prstGeom>
          <a:solidFill>
            <a:srgbClr val="197DC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627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545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umbrella, arch, accessory&#10;&#10;Description automatically generated">
            <a:extLst>
              <a:ext uri="{FF2B5EF4-FFF2-40B4-BE49-F238E27FC236}">
                <a16:creationId xmlns:a16="http://schemas.microsoft.com/office/drawing/2014/main" id="{FFE1F388-D255-46C6-B882-C072E2AC6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82" y="128016"/>
            <a:ext cx="11932920" cy="6601969"/>
          </a:xfrm>
          <a:prstGeom prst="rect">
            <a:avLst/>
          </a:prstGeom>
        </p:spPr>
      </p:pic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3448919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Text here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3386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2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00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233206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155655-3FEA-4003-BBE4-810C39EE7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0945"/>
            <a:ext cx="12192000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3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2" y="758952"/>
            <a:ext cx="8216537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233206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2ED2BFD-C0A6-485A-8668-C45597DCB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07" y="3056290"/>
            <a:ext cx="1419435" cy="13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3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2" y="758952"/>
            <a:ext cx="8216537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>
            <a:cxnSpLocks/>
          </p:cNvCxnSpPr>
          <p:nvPr/>
        </p:nvCxnSpPr>
        <p:spPr>
          <a:xfrm>
            <a:off x="2939142" y="4233206"/>
            <a:ext cx="814403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1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2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C713-C649-4D88-86DE-8CFC5A98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91148-BC01-4B15-BA01-4FD09B04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D5AAE-DFF3-4FF6-A453-CBC190A0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0A0C-3DA6-4A9C-A6F2-011E9F2D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3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14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01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9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0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1333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endParaRPr kumimoji="0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endParaRPr kumimoji="0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083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833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269533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1236313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2200285"/>
            <a:ext cx="5288963" cy="4388182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250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192" y="4663440"/>
            <a:ext cx="9687488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155655-3FEA-4003-BBE4-810C39EE7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22" y="1410945"/>
            <a:ext cx="10211708" cy="26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05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13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2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CCE43-45A8-4C76-8C54-3EAE30BE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2E3FD-D6E4-4E30-8DB9-1469A7A6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1E9CE-92BF-41EC-8BEF-57DA4878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6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2" y="758952"/>
            <a:ext cx="8216537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>
            <a:cxnSpLocks/>
          </p:cNvCxnSpPr>
          <p:nvPr/>
        </p:nvCxnSpPr>
        <p:spPr>
          <a:xfrm>
            <a:off x="2939142" y="4233206"/>
            <a:ext cx="814403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2ED2BFD-C0A6-485A-8668-C45597DCB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07" y="3056290"/>
            <a:ext cx="1419435" cy="13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7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2" y="758952"/>
            <a:ext cx="8216537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>
            <a:cxnSpLocks/>
          </p:cNvCxnSpPr>
          <p:nvPr/>
        </p:nvCxnSpPr>
        <p:spPr>
          <a:xfrm>
            <a:off x="2939142" y="4233206"/>
            <a:ext cx="814403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0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58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53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27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03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49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0722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809" y="269533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809" y="1236313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6760" y="2200285"/>
            <a:ext cx="5288963" cy="4388182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225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EEB5-C3E3-4DFF-856B-FDD71A0CC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ABC34-8CA1-4362-8136-D3B9A853B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EFC31-E914-4CF6-92B8-FC9108EF2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0E34-7722-4AD1-A013-F1C40049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F091C-FDF6-42C5-B972-81B05627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8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3E15-585C-4F34-A426-FAA2EB4E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BF2C-6336-4FBE-8E92-27CE2F45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48411-821F-4AAE-B7CA-7E4BDEA67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141B5-24D8-49B7-A059-B8F81C70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C3C00-ADE8-44A9-BCBC-86CC9FB5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78A0A-1E5A-4C82-B9BD-6FF6E3F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868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3C6F-026B-4530-8BD1-0AB71AFC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D1BF-F5CC-4070-85E5-09A046C01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7D844-D817-49FF-83C5-4C9A18ED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D3517-16C2-4EDF-AB70-299EFC93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FEDC-3D61-4A22-B1AF-6448F1C4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9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2731-37E7-48CD-9E64-2439331D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EA705-72A9-4643-B78F-9ADB96A81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E280-7975-46DB-B41A-77057A8B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8FE24-026B-4305-8ED3-F2E64DBF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56E3A-C339-407C-AFDC-3EC33FD8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053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980C-3ADF-45EA-88A4-BD026641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FF8BD-6F55-4B12-9A60-5EF1CC43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77237-384C-4CB7-AD8F-3AEDE2D9F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72DD1-F5AC-425A-BE4A-0107455A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3DEE8-1BC8-4297-ACCF-24D66DCA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3951B-5CD5-44EC-AC54-EC125D21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540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B123-62A7-499F-94D9-CFBBEB3D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7B834-8160-4FDA-8B33-0529D95EF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B6C77-4E73-475C-A379-B13F37219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F66F9-12B2-42D4-9A37-4C9378709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8ECFD-A656-499E-89D6-C4CC89FE9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37894-62FF-4341-B80A-2C01600B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40A6B-3980-4BA8-ADE7-60D43F46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F3791-B215-4064-AEF4-0FC00CE3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9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D6FD-20A9-401B-959B-56364860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EFE6E-C496-4689-BB72-2025A343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EF4F3-9E05-41AF-9383-056CF2E5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111D2-0034-4CA4-ABB7-F981FB2F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2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63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E0EA2-76FD-40AB-BCFF-C8523069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56337-2F1D-44DA-BD76-8FD0C842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18198-D7F1-46AC-9739-AEEA2B5D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0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5AB4C-6CA7-440C-9C75-D6803CB2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30688-2571-4A0F-AEB2-18FE7BCE7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BD03E-231B-44FD-9891-C0E33FEE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D7321-1A3C-4788-B53E-F2A57087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22645-5D0D-4AC3-B366-A6EE60BD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D521F-4709-4B03-9DC8-425BBC6D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732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7D93-5806-4B0D-9BEA-6700B1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63688-F3A6-47E2-AD0C-F4484E5C9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8B9E3-C1A5-4931-B0C1-9E2ACC986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D0F77-6E95-4957-A749-B69DD72A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3A63C-08A1-4650-8B31-FF4DA25D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F08C4-B63D-4BFB-8601-7F7B6B93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29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98FB-D683-45DE-85F0-87E149EE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990AF-6AB1-4306-BA6E-477BF7CDC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B8191-39CE-4334-8411-BE06A51F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BAB2-77DD-46FA-8D66-01B627CC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22FE-EF68-41A6-A6A3-380F42E1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3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9C9B-D0BA-4B4A-B1CB-8245D4D8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33273-4828-41FD-944C-8F46A5F5F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21D84-7513-4D5A-B21D-8BD84E23B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2CF46-EE4C-4EAD-82F3-DA5F4FEE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36732-A19F-47A9-9635-383A5A5B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1AF76-5C34-4D45-9455-61342882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104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74EEB-716D-4E39-959E-48F812E44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F99ED-1A2C-4DC6-9452-0FA85EF87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F61F8-BF56-4C50-8B9B-04358A47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BAA50-03FD-433A-A47B-52064772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30F00-8AED-41A2-9BDE-B0EB956C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58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3780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3780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B62F-B40F-44CC-BFFB-2598D6E48076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06536"/>
            <a:ext cx="12192000" cy="633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FBCBD-44E3-4C1C-A261-5C7F24017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144" y="6220021"/>
            <a:ext cx="3083859" cy="637983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ED43A40-E90D-41E0-A598-556ECAC0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2280" y="6356354"/>
            <a:ext cx="745865" cy="365125"/>
          </a:xfrm>
        </p:spPr>
        <p:txBody>
          <a:bodyPr/>
          <a:lstStyle/>
          <a:p>
            <a:fld id="{3FAAC2B6-F6DE-4E20-949E-9052E1B8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4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3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CCE83-A23E-46F5-8B90-CA6DDA45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F4905-C50E-41DA-9DB3-9A0739385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53A6A-DF2B-4732-B299-8702228DF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C4CF0-E0E5-46E3-8AEF-EEFBFF0B3491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CCAA8-9453-4935-B8C8-39FFB4994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FBDB-72C5-4698-8A78-B610D65E6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521B-1D81-4FCA-BCFE-9BEE6D77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8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AD51B-D34F-4C64-8794-77E4FE43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87EA9-FFA1-4A42-BA65-B7AEFF1A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1FB5D-0249-4E87-85C9-13ABCEF29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AB7F-E6CA-4EFA-8780-2550D3B6408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2F5B5-CEE2-4AF7-8C54-9AC9E449F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6BBA-04E6-48F8-BCE1-42CEBA178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45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8E0B9BB-9152-42D2-A5EB-9D51778643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378" y="5462742"/>
            <a:ext cx="828696" cy="8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29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8E0B9BB-9152-42D2-A5EB-9D51778643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378" y="5462742"/>
            <a:ext cx="828696" cy="8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6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11386-1DBE-432F-A144-C0C53200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68434-21D4-4104-B495-C2FF63BF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A7220-2D4A-4C84-AB75-458C599C3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325F-A63B-47EA-9187-B3560240A9D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FE0A4-4AD9-4993-9D95-7FBB2D8B0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22950-BC38-4ECA-9EE1-85AA3EEDD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5BB3-DD85-4B28-B491-F1809F4E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366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45B62F-B40F-44CC-BFFB-2598D6E48076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56354"/>
            <a:ext cx="1220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AAC2B6-F6DE-4E20-949E-9052E1B8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b="0" u="none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0" u="none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0" u="none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u="none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u="none" kern="1200" cap="none" spc="0">
          <a:ln w="0"/>
          <a:solidFill>
            <a:schemeClr val="tx1"/>
          </a:solidFill>
          <a:effectLst/>
          <a:latin typeface="Roboto Slab" pitchFamily="2" charset="0"/>
          <a:ea typeface="Roboto Slab" pitchFamily="2" charset="0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C1E89B1-9E60-42EF-B752-04B1F492D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r="95" b="7900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AB35F-3090-46D5-AF18-927ACC054513}"/>
              </a:ext>
            </a:extLst>
          </p:cNvPr>
          <p:cNvSpPr txBox="1"/>
          <p:nvPr/>
        </p:nvSpPr>
        <p:spPr>
          <a:xfrm>
            <a:off x="152163" y="1944105"/>
            <a:ext cx="4246218" cy="832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4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June 2021</a:t>
            </a:r>
            <a:br>
              <a:rPr kumimoji="0" lang="en-US" sz="3200" b="1" i="0" u="none" strike="noStrike" kern="1200" cap="all" spc="4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</a:br>
            <a:r>
              <a:rPr kumimoji="0" lang="en-US" b="1" i="0" u="none" strike="noStrike" kern="1200" cap="all" spc="4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8 pm E / 7 pm C</a:t>
            </a:r>
            <a:endParaRPr kumimoji="0" lang="en-US" sz="3600" b="1" i="0" u="none" strike="noStrike" kern="1200" cap="all" spc="4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09E3087-D23E-4A54-A0EC-3345B4908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74"/>
          <a:stretch/>
        </p:blipFill>
        <p:spPr>
          <a:xfrm>
            <a:off x="-23154" y="-64939"/>
            <a:ext cx="6065139" cy="19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C50DCD-ECB5-43A7-A556-BDF44EE11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2573">
            <a:off x="7990904" y="1673779"/>
            <a:ext cx="4484176" cy="540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DF1BA-F1E5-4CAA-9E18-D7A45BA4C4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1078">
            <a:off x="-3455" y="114984"/>
            <a:ext cx="4998623" cy="361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9E566B-BB4D-4215-BE63-21932876B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570" y="-60942"/>
            <a:ext cx="5426859" cy="69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386F4A-5649-4841-AAF0-D7E871363D39}"/>
              </a:ext>
            </a:extLst>
          </p:cNvPr>
          <p:cNvGrpSpPr/>
          <p:nvPr/>
        </p:nvGrpSpPr>
        <p:grpSpPr>
          <a:xfrm>
            <a:off x="-928625" y="-215793"/>
            <a:ext cx="13977875" cy="6704184"/>
            <a:chOff x="-2598493" y="-824045"/>
            <a:chExt cx="16891767" cy="81017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1D2CF7-64A3-1648-86FC-AF57B458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98493" y="19513"/>
              <a:ext cx="8798967" cy="63992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4FCC32-E29F-8043-9149-71952BA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1993" y="253443"/>
              <a:ext cx="8781281" cy="63863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5B37C9-E0F4-EB45-A01E-80D8A063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80920" y="-649316"/>
              <a:ext cx="10786320" cy="78445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C16A4C-0187-E74F-A38B-DBB72075C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28" r="16169"/>
            <a:stretch/>
          </p:blipFill>
          <p:spPr>
            <a:xfrm>
              <a:off x="3671974" y="-824045"/>
              <a:ext cx="7107680" cy="81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B921-AA48-6D4A-8423-00079E79F6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425" y="-101942"/>
            <a:ext cx="10058400" cy="1449387"/>
          </a:xfrm>
        </p:spPr>
        <p:txBody>
          <a:bodyPr/>
          <a:lstStyle/>
          <a:p>
            <a:r>
              <a:rPr lang="en-US" dirty="0"/>
              <a:t>Social Posts Using Hashtag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0E29F-CC86-034B-A68C-39C418C7E1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186" y="172485"/>
            <a:ext cx="3170584" cy="179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EE29-0F2A-5445-94EF-2BEEC74BC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49" y="1835346"/>
            <a:ext cx="2627586" cy="42266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CACE1-E55A-B34C-AD5E-FBDA055A3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785" y="2524932"/>
            <a:ext cx="2627587" cy="25081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BCED6-E58D-9446-90E2-F67ABBCD2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477" y="2260948"/>
            <a:ext cx="2554013" cy="39388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7B17B-CD0C-494F-B57D-D736A8D506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622" y="2045288"/>
            <a:ext cx="2627587" cy="42449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234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kids eating ice cream&#10;&#10;Description automatically generated with low confidence">
            <a:extLst>
              <a:ext uri="{FF2B5EF4-FFF2-40B4-BE49-F238E27FC236}">
                <a16:creationId xmlns:a16="http://schemas.microsoft.com/office/drawing/2014/main" id="{B4C0D10A-83A4-4432-AD29-CDCA8A9FB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0" name="Picture 9" descr="A person holding a bow and arrow&#10;&#10;Description automatically generated with low confidence">
            <a:extLst>
              <a:ext uri="{FF2B5EF4-FFF2-40B4-BE49-F238E27FC236}">
                <a16:creationId xmlns:a16="http://schemas.microsoft.com/office/drawing/2014/main" id="{8BF80DF5-B875-4897-A356-1C067F6DB4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2" name="Picture 11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889E0553-701C-4594-8494-A6DED59274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 descr="A picture containing person, grass, outdoor, older&#10;&#10;Description automatically generated">
            <a:extLst>
              <a:ext uri="{FF2B5EF4-FFF2-40B4-BE49-F238E27FC236}">
                <a16:creationId xmlns:a16="http://schemas.microsoft.com/office/drawing/2014/main" id="{35A206E4-20BB-48DE-B7D8-20E4D7CAF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75424B1-24EC-48FD-A89D-8846E60EA4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7" y="3819314"/>
            <a:ext cx="2791432" cy="23258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0D7D9C-86C6-4280-8BE1-75AB952B458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5523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03F87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8A6C732A-18D8-4773-9155-C5E32ED69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43" y="5000263"/>
            <a:ext cx="1857737" cy="185773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9A9557-294B-4627-9A37-D045EEAB17F6}"/>
              </a:ext>
            </a:extLst>
          </p:cNvPr>
          <p:cNvSpPr txBox="1">
            <a:spLocks/>
          </p:cNvSpPr>
          <p:nvPr/>
        </p:nvSpPr>
        <p:spPr>
          <a:xfrm>
            <a:off x="188769" y="233016"/>
            <a:ext cx="5497060" cy="865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Scouting.org/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BrandCenter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8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person, outdoor, grass&#10;&#10;Description automatically generated">
            <a:extLst>
              <a:ext uri="{FF2B5EF4-FFF2-40B4-BE49-F238E27FC236}">
                <a16:creationId xmlns:a16="http://schemas.microsoft.com/office/drawing/2014/main" id="{ACB9B9AC-848B-41AF-B7B1-AD6627A3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7FC0B0E-5CDA-4AFA-BC38-103D98ECB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Picture 7" descr="A group of people riding bikes&#10;&#10;Description automatically generated with medium confidence">
            <a:extLst>
              <a:ext uri="{FF2B5EF4-FFF2-40B4-BE49-F238E27FC236}">
                <a16:creationId xmlns:a16="http://schemas.microsoft.com/office/drawing/2014/main" id="{7DB0032C-20A4-4C7B-881F-AEBDA3C14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C182698-B0D9-4F81-935B-D71F15DCD6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7" y="4855634"/>
            <a:ext cx="2791432" cy="2325836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BE38BD1-A85B-4331-BDD0-BD8CD14D7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43" y="5000263"/>
            <a:ext cx="1857737" cy="18577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36CAF2-AC8E-4D63-96E9-DE9FDDCBD03B}"/>
              </a:ext>
            </a:extLst>
          </p:cNvPr>
          <p:cNvSpPr txBox="1">
            <a:spLocks/>
          </p:cNvSpPr>
          <p:nvPr/>
        </p:nvSpPr>
        <p:spPr>
          <a:xfrm>
            <a:off x="188769" y="233016"/>
            <a:ext cx="5497060" cy="865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Scouting.org/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BrandCenter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74DD30-FD84-4284-93BE-4CBD19296F95}"/>
              </a:ext>
            </a:extLst>
          </p:cNvPr>
          <p:cNvSpPr txBox="1"/>
          <p:nvPr/>
        </p:nvSpPr>
        <p:spPr>
          <a:xfrm>
            <a:off x="1253447" y="3917493"/>
            <a:ext cx="102022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17375E"/>
                </a:solidFill>
              </a:rPr>
              <a:t>Michael Creagh</a:t>
            </a:r>
            <a:br>
              <a:rPr lang="en-US" b="1" dirty="0">
                <a:solidFill>
                  <a:srgbClr val="17375E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3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74DD30-FD84-4284-93BE-4CBD19296F95}"/>
              </a:ext>
            </a:extLst>
          </p:cNvPr>
          <p:cNvSpPr txBox="1"/>
          <p:nvPr/>
        </p:nvSpPr>
        <p:spPr>
          <a:xfrm>
            <a:off x="1253447" y="3917493"/>
            <a:ext cx="10202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17375E"/>
                </a:solidFill>
              </a:rPr>
              <a:t>Darin Kinn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A8FF-6C68-4484-99AA-3C3A07DEC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0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5549A-E3E5-9847-8B92-9B0666C86B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1680">
            <a:off x="-8123890" y="-4127974"/>
            <a:ext cx="23831188" cy="14894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3FA54C-AEF0-6344-B95F-C1638D7FB3CB}"/>
              </a:ext>
            </a:extLst>
          </p:cNvPr>
          <p:cNvSpPr/>
          <p:nvPr/>
        </p:nvSpPr>
        <p:spPr>
          <a:xfrm>
            <a:off x="5522976" y="5340096"/>
            <a:ext cx="6839712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latin typeface="Avenir Book" panose="02000503020000020003" pitchFamily="2" charset="0"/>
              </a:rPr>
              <a:t>    Geofencing 101</a:t>
            </a:r>
          </a:p>
        </p:txBody>
      </p:sp>
    </p:spTree>
    <p:extLst>
      <p:ext uri="{BB962C8B-B14F-4D97-AF65-F5344CB8AC3E}">
        <p14:creationId xmlns:p14="http://schemas.microsoft.com/office/powerpoint/2010/main" val="319722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1209-B1FF-449C-84A3-D558526A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“geofencing”?…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96B-543D-4361-A530-906048F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348381"/>
          </a:xfrm>
        </p:spPr>
        <p:txBody>
          <a:bodyPr>
            <a:normAutofit/>
          </a:bodyPr>
          <a:lstStyle/>
          <a:p>
            <a:pPr lvl="1"/>
            <a:r>
              <a:rPr lang="en-US" sz="2000" b="1" dirty="0"/>
              <a:t>Defining a geographical area within which to serve an ad</a:t>
            </a:r>
          </a:p>
          <a:p>
            <a:pPr lvl="1"/>
            <a:r>
              <a:rPr lang="en-US" sz="2000" b="1" dirty="0"/>
              <a:t>Setting the boundary = setting the geofence</a:t>
            </a:r>
          </a:p>
          <a:p>
            <a:pPr lvl="1"/>
            <a:r>
              <a:rPr lang="en-US" sz="2000" b="1" dirty="0"/>
              <a:t>Radius, zip code, city, state, country, etc.</a:t>
            </a:r>
          </a:p>
          <a:p>
            <a:pPr lvl="1"/>
            <a:endParaRPr lang="en-US" sz="2000" b="1" dirty="0"/>
          </a:p>
          <a:p>
            <a:pPr marL="201168" lvl="1" indent="0">
              <a:buNone/>
            </a:pPr>
            <a:r>
              <a:rPr lang="en-US" sz="2000" b="1" u="sng" dirty="0"/>
              <a:t>We (</a:t>
            </a:r>
            <a:r>
              <a:rPr lang="en-US" sz="1800" b="1" i="1" u="sng" dirty="0"/>
              <a:t>BSA vernacular</a:t>
            </a:r>
            <a:r>
              <a:rPr lang="en-US" sz="2000" b="1" u="sng" dirty="0"/>
              <a:t>) use the term to refer to…</a:t>
            </a:r>
          </a:p>
          <a:p>
            <a:pPr lvl="1"/>
            <a:r>
              <a:rPr lang="en-US" sz="2000" b="1" dirty="0"/>
              <a:t>Serving a calendar invite (Facebook Event) to people within the fenced area</a:t>
            </a:r>
          </a:p>
          <a:p>
            <a:pPr lvl="1"/>
            <a:r>
              <a:rPr lang="en-US" sz="2000" b="1" dirty="0"/>
              <a:t>Very tactical “closing the sale” type of execution – date/time/location of a joining event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27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1209-B1FF-449C-84A3-D558526A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Facebook?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96B-543D-4361-A530-906048F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615098"/>
            <a:ext cx="3017520" cy="275741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000" dirty="0"/>
              <a:t>Facebook still dominant among adults 18+</a:t>
            </a:r>
          </a:p>
          <a:p>
            <a:pPr lvl="1"/>
            <a:r>
              <a:rPr lang="en-US" sz="2000" dirty="0" err="1"/>
              <a:t>TikTok</a:t>
            </a:r>
            <a:r>
              <a:rPr lang="en-US" sz="2000" dirty="0"/>
              <a:t> showing significant growth potential among under 30 crowd</a:t>
            </a:r>
          </a:p>
          <a:p>
            <a:pPr lvl="1"/>
            <a:r>
              <a:rPr lang="en-US" sz="2000" dirty="0"/>
              <a:t>Reddit also seeing dramatic growth</a:t>
            </a:r>
          </a:p>
          <a:p>
            <a:pPr lvl="1"/>
            <a:r>
              <a:rPr lang="en-US" sz="2000" dirty="0"/>
              <a:t>Facebook still dominant!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832BCB-5FF2-004D-9529-09A5AB8896DE}"/>
              </a:ext>
            </a:extLst>
          </p:cNvPr>
          <p:cNvGraphicFramePr>
            <a:graphicFrameLocks/>
          </p:cNvGraphicFramePr>
          <p:nvPr/>
        </p:nvGraphicFramePr>
        <p:xfrm>
          <a:off x="4244008" y="2147483"/>
          <a:ext cx="6629400" cy="367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8A9639-00DA-0342-80B7-AB68F2395B93}"/>
              </a:ext>
            </a:extLst>
          </p:cNvPr>
          <p:cNvSpPr txBox="1"/>
          <p:nvPr/>
        </p:nvSpPr>
        <p:spPr>
          <a:xfrm>
            <a:off x="2663698" y="5815622"/>
            <a:ext cx="3607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PEW Research – Feb 2021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4E8F0-2012-CC4C-BDE2-2096ED28AC1F}"/>
              </a:ext>
            </a:extLst>
          </p:cNvPr>
          <p:cNvSpPr/>
          <p:nvPr/>
        </p:nvSpPr>
        <p:spPr>
          <a:xfrm>
            <a:off x="9044609" y="4303643"/>
            <a:ext cx="1152940" cy="167971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5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30 FAC Hype">
            <a:hlinkClick r:id="" action="ppaction://media"/>
            <a:extLst>
              <a:ext uri="{FF2B5EF4-FFF2-40B4-BE49-F238E27FC236}">
                <a16:creationId xmlns:a16="http://schemas.microsoft.com/office/drawing/2014/main" id="{0657EE1A-08B4-4A5C-A567-F715EED8D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1209-B1FF-449C-84A3-D558526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dirty="0"/>
              <a:t>Setting Up a Facebook Geofence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96B-543D-4361-A530-906048F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316552"/>
            <a:ext cx="9956544" cy="3783312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3200" dirty="0"/>
              <a:t>Two-Step Process:</a:t>
            </a:r>
          </a:p>
          <a:p>
            <a:pPr lvl="1"/>
            <a:r>
              <a:rPr lang="en-US" sz="3200" dirty="0"/>
              <a:t>Creating the Event</a:t>
            </a:r>
          </a:p>
          <a:p>
            <a:pPr lvl="1"/>
            <a:r>
              <a:rPr lang="en-US" sz="3200" dirty="0"/>
              <a:t>Boosting the Event </a:t>
            </a:r>
          </a:p>
          <a:p>
            <a:pPr marL="201168" lvl="1" indent="0">
              <a:buNone/>
            </a:pPr>
            <a:r>
              <a:rPr lang="en-US" sz="3200" dirty="0"/>
              <a:t>	</a:t>
            </a:r>
          </a:p>
          <a:p>
            <a:pPr marL="201168" lvl="1" indent="0">
              <a:buNone/>
            </a:pPr>
            <a:r>
              <a:rPr lang="en-US" sz="2400" i="1" dirty="0"/>
              <a:t>Boosting = Turning the event into an “ad” that is served to people on Facebook.  Putting paid dollars behind the event.</a:t>
            </a:r>
          </a:p>
        </p:txBody>
      </p:sp>
    </p:spTree>
    <p:extLst>
      <p:ext uri="{BB962C8B-B14F-4D97-AF65-F5344CB8AC3E}">
        <p14:creationId xmlns:p14="http://schemas.microsoft.com/office/powerpoint/2010/main" val="234473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F90B04-5B32-5649-872D-DFDA864EE9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765648-505D-4B40-896A-C81CAEDF72F6}"/>
              </a:ext>
            </a:extLst>
          </p:cNvPr>
          <p:cNvSpPr/>
          <p:nvPr/>
        </p:nvSpPr>
        <p:spPr>
          <a:xfrm>
            <a:off x="347240" y="3359550"/>
            <a:ext cx="1921397" cy="3559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610DB-61CD-2E4E-AD78-BEF1D172C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6ABFF1A-CABF-F54F-A0E3-459E0F613465}"/>
              </a:ext>
            </a:extLst>
          </p:cNvPr>
          <p:cNvSpPr/>
          <p:nvPr/>
        </p:nvSpPr>
        <p:spPr>
          <a:xfrm>
            <a:off x="8148577" y="4583575"/>
            <a:ext cx="2187615" cy="86810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2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8691-2B5C-D346-953E-DB094014A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7E5805-6C79-CE4C-B652-2CC5AD25282F}"/>
              </a:ext>
            </a:extLst>
          </p:cNvPr>
          <p:cNvSpPr/>
          <p:nvPr/>
        </p:nvSpPr>
        <p:spPr>
          <a:xfrm>
            <a:off x="451419" y="324092"/>
            <a:ext cx="2141315" cy="5995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98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35B88-3920-254B-B213-BFE5E9E208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8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A1A17-E360-7542-8087-1C8762BAB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8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1209-B1FF-449C-84A3-D558526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96B-543D-4361-A530-906048F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2"/>
            <a:ext cx="10058400" cy="4114468"/>
          </a:xfrm>
        </p:spPr>
        <p:txBody>
          <a:bodyPr>
            <a:normAutofit/>
          </a:bodyPr>
          <a:lstStyle/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Will everyone see my ad? -  -  -  -  NO!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People who fit the profile you’ve set will be in the pool of potential viewers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Algorithm that tries to determine who will respond to the ad or engage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If you’ve been served similar ads before and not engaged or clicked…you may not get this one…even if you fit the profile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Spend level or length of time…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Too much text on your ad creative, Facebook will limit your reach (not engaging)</a:t>
            </a:r>
          </a:p>
        </p:txBody>
      </p:sp>
    </p:spTree>
    <p:extLst>
      <p:ext uri="{BB962C8B-B14F-4D97-AF65-F5344CB8AC3E}">
        <p14:creationId xmlns:p14="http://schemas.microsoft.com/office/powerpoint/2010/main" val="2091275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1209-B1FF-449C-84A3-D558526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dirty="0"/>
              <a:t>The Geofencing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96B-543D-4361-A530-906048F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2"/>
            <a:ext cx="10058400" cy="3690714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Not a silver bullet</a:t>
            </a:r>
          </a:p>
          <a:p>
            <a:pPr lvl="1"/>
            <a:r>
              <a:rPr lang="en-US" sz="2000" dirty="0"/>
              <a:t>Should be a part of your overall mix:</a:t>
            </a:r>
          </a:p>
          <a:p>
            <a:pPr lvl="3"/>
            <a:r>
              <a:rPr lang="en-US" sz="1600" dirty="0"/>
              <a:t>Flyers</a:t>
            </a:r>
          </a:p>
          <a:p>
            <a:pPr lvl="3"/>
            <a:r>
              <a:rPr lang="en-US" sz="1600" dirty="0"/>
              <a:t>Promotional Events</a:t>
            </a:r>
          </a:p>
          <a:p>
            <a:pPr lvl="3"/>
            <a:r>
              <a:rPr lang="en-US" sz="1600" dirty="0"/>
              <a:t>Getting in Schools</a:t>
            </a:r>
          </a:p>
          <a:p>
            <a:pPr lvl="3"/>
            <a:r>
              <a:rPr lang="en-US" sz="1600" dirty="0"/>
              <a:t>Scout Talks</a:t>
            </a:r>
          </a:p>
          <a:p>
            <a:pPr lvl="3"/>
            <a:r>
              <a:rPr lang="en-US" sz="1600" dirty="0"/>
              <a:t>Starting New Units</a:t>
            </a:r>
          </a:p>
          <a:p>
            <a:pPr lvl="3"/>
            <a:r>
              <a:rPr lang="en-US" sz="1600" dirty="0"/>
              <a:t>Win-Back Campaigns</a:t>
            </a:r>
          </a:p>
          <a:p>
            <a:pPr lvl="3"/>
            <a:r>
              <a:rPr lang="en-US" sz="1600" dirty="0"/>
              <a:t>Media Relations/PR</a:t>
            </a:r>
          </a:p>
          <a:p>
            <a:pPr lvl="3"/>
            <a:r>
              <a:rPr lang="en-US" sz="1600" dirty="0"/>
              <a:t>Other advertising</a:t>
            </a:r>
          </a:p>
          <a:p>
            <a:pPr lvl="3"/>
            <a:r>
              <a:rPr lang="en-US" sz="1600" dirty="0"/>
              <a:t>… AND…Geofenced Facebook Events </a:t>
            </a:r>
          </a:p>
        </p:txBody>
      </p:sp>
    </p:spTree>
    <p:extLst>
      <p:ext uri="{BB962C8B-B14F-4D97-AF65-F5344CB8AC3E}">
        <p14:creationId xmlns:p14="http://schemas.microsoft.com/office/powerpoint/2010/main" val="1162998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tree, man&#10;&#10;Description automatically generated">
            <a:extLst>
              <a:ext uri="{FF2B5EF4-FFF2-40B4-BE49-F238E27FC236}">
                <a16:creationId xmlns:a16="http://schemas.microsoft.com/office/drawing/2014/main" id="{A614117C-4CCA-4018-A552-891359CCD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70A43F-E4AC-4E95-AE01-005193A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3727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cap="all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077624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EBC6D6C-4EA8-4DFD-9027-3AA36BE71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680" y="814992"/>
            <a:ext cx="6441307" cy="2109528"/>
          </a:xfrm>
          <a:prstGeom prst="rect">
            <a:avLst/>
          </a:prstGeom>
          <a:noFill/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44704B3-192A-4EC9-B36E-1545A19722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ADD A FOOTER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CB9E63C-29E7-4270-8BE4-05A800B64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449840-3120-4545-96A2-1813CD51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376" y="3429000"/>
            <a:ext cx="7078884" cy="2503091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000" b="1" dirty="0">
                <a:solidFill>
                  <a:schemeClr val="tx1"/>
                </a:solidFill>
                <a:cs typeface="Calibri" panose="020F0502020204030204" pitchFamily="34" charset="0"/>
              </a:rPr>
              <a:t>Find all of the webinar recordings here!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chemeClr val="tx1"/>
                </a:solidFill>
                <a:cs typeface="Calibri" panose="020F0502020204030204" pitchFamily="34" charset="0"/>
              </a:rPr>
              <a:t>https://scoutingwire.org/marketing-and-membership-hub/marketing-webinars/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001B36C2-644F-4E4D-BE54-B3C07AF8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55" y="316271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9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732C-9F5E-4B40-A05D-953D3AA1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55230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3F87"/>
                </a:solidFill>
                <a:latin typeface="+mn-lt"/>
                <a:ea typeface="+mn-ea"/>
                <a:cs typeface="+mn-cs"/>
              </a:rPr>
              <a:t>The Panel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9E57-0DDB-48E7-8E9C-590A88B11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595"/>
            <a:ext cx="6712131" cy="4040131"/>
          </a:xfrm>
        </p:spPr>
        <p:txBody>
          <a:bodyPr>
            <a:normAutofit/>
          </a:bodyPr>
          <a:lstStyle/>
          <a:p>
            <a:pPr marL="0" lvl="0" indent="0" algn="ctr">
              <a:buNone/>
              <a:defRPr/>
            </a:pPr>
            <a:r>
              <a:rPr lang="en-US" b="1" dirty="0">
                <a:solidFill>
                  <a:srgbClr val="17375E"/>
                </a:solidFill>
              </a:rPr>
              <a:t>Wendy Kurten</a:t>
            </a:r>
            <a:br>
              <a:rPr lang="en-US" b="1" dirty="0"/>
            </a:br>
            <a:r>
              <a:rPr lang="en-US" sz="2400" dirty="0"/>
              <a:t>Director of Council Service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17375E"/>
                </a:solidFill>
              </a:rPr>
              <a:t>Michael Creagh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2400" dirty="0"/>
              <a:t>Applications Manager for IT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17375E"/>
                </a:solidFill>
              </a:rPr>
              <a:t>Darin Kinn</a:t>
            </a:r>
            <a:br>
              <a:rPr lang="en-US" b="1" dirty="0"/>
            </a:br>
            <a:r>
              <a:rPr lang="en-US" sz="2400" dirty="0"/>
              <a:t>Marketing Manager for Field Support</a:t>
            </a:r>
          </a:p>
          <a:p>
            <a:pPr marL="0" lvl="0" indent="0" algn="ctr">
              <a:buNone/>
              <a:defRPr/>
            </a:pPr>
            <a:r>
              <a:rPr lang="en-US" b="1" dirty="0">
                <a:solidFill>
                  <a:srgbClr val="17375E"/>
                </a:solidFill>
              </a:rPr>
              <a:t>Michael Ramsey</a:t>
            </a:r>
            <a:br>
              <a:rPr lang="en-US" b="1" dirty="0"/>
            </a:br>
            <a:r>
              <a:rPr lang="en-US" sz="2400" dirty="0"/>
              <a:t>Director of Marketing &amp; Brand</a:t>
            </a:r>
          </a:p>
        </p:txBody>
      </p:sp>
      <p:pic>
        <p:nvPicPr>
          <p:cNvPr id="7172" name="Picture 4" descr="Add people icon symbol simple design Royalty Free Vector">
            <a:extLst>
              <a:ext uri="{FF2B5EF4-FFF2-40B4-BE49-F238E27FC236}">
                <a16:creationId xmlns:a16="http://schemas.microsoft.com/office/drawing/2014/main" id="{38EF5126-9658-42C6-B175-5B9F58212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3840" y="2207623"/>
            <a:ext cx="3788229" cy="37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8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0A43F-E4AC-4E95-AE01-005193A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+mn-lt"/>
                <a:ea typeface="+mn-ea"/>
                <a:cs typeface="Calibri" panose="020F0502020204030204" pitchFamily="34" charset="0"/>
              </a:rPr>
              <a:t>Thank You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81BE506-1C3F-4FCC-A191-CD64FE7A2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06992" cy="68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EBC6D6C-4EA8-4DFD-9027-3AA36BE71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680" y="814992"/>
            <a:ext cx="6441307" cy="2109528"/>
          </a:xfrm>
          <a:prstGeom prst="rect">
            <a:avLst/>
          </a:prstGeom>
          <a:noFill/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44704B3-192A-4EC9-B36E-1545A19722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ADD A FOOTER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CB9E63C-29E7-4270-8BE4-05A800B64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449840-3120-4545-96A2-1813CD51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376" y="3429000"/>
            <a:ext cx="7078884" cy="2503091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000" b="1" dirty="0">
                <a:solidFill>
                  <a:schemeClr val="tx1"/>
                </a:solidFill>
                <a:cs typeface="Calibri" panose="020F0502020204030204" pitchFamily="34" charset="0"/>
              </a:rPr>
              <a:t>Find all of the webinar recordings here!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chemeClr val="tx1"/>
                </a:solidFill>
                <a:cs typeface="Calibri" panose="020F0502020204030204" pitchFamily="34" charset="0"/>
              </a:rPr>
              <a:t>https://scoutingwire.org/marketing-and-membership-hub/marketing-webinars/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001B36C2-644F-4E4D-BE54-B3C07AF8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55" y="316271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D4246D-5B6F-4F36-9C5F-1F40EA2C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3F87"/>
                </a:solidFill>
                <a:latin typeface="+mn-lt"/>
                <a:ea typeface="+mn-ea"/>
                <a:cs typeface="+mn-cs"/>
              </a:rPr>
              <a:t>Top 3 </a:t>
            </a:r>
            <a:r>
              <a:rPr lang="en-US" sz="5400" b="1" dirty="0">
                <a:solidFill>
                  <a:srgbClr val="003F87"/>
                </a:solidFill>
                <a:latin typeface="+mn-lt"/>
                <a:ea typeface="+mn-ea"/>
                <a:cs typeface="+mn-cs"/>
              </a:rPr>
              <a:t>things that drive unit satisfaction among parents </a:t>
            </a:r>
            <a:r>
              <a:rPr lang="en-US" sz="6000" b="1" dirty="0">
                <a:solidFill>
                  <a:srgbClr val="003F87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en-US" sz="5400" b="1" dirty="0">
                <a:solidFill>
                  <a:srgbClr val="003F87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3C835D-74ED-4B6C-B156-D6F3BCBF2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2175"/>
            <a:ext cx="10515600" cy="401478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upport from Scouting leaders that help me be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more effective contributor.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have great outdoor activities in our Scout unit.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family feels like we belong in our Scout unit.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C18A4-9062-4B36-A4A3-50471CE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3F874-A9CF-4FAB-B68A-10622EAF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6807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AA800-216F-4ECA-A9BD-3D6F99DC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6" y="146829"/>
            <a:ext cx="2630557" cy="1325563"/>
          </a:xfrm>
        </p:spPr>
        <p:txBody>
          <a:bodyPr/>
          <a:lstStyle/>
          <a:p>
            <a:r>
              <a:rPr lang="en-US" dirty="0"/>
              <a:t>REASON FOR</a:t>
            </a:r>
            <a:br>
              <a:rPr lang="en-US" dirty="0"/>
            </a:br>
            <a:r>
              <a:rPr lang="en-US" dirty="0"/>
              <a:t>JOINING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AF19E-B07B-4A27-B5CB-5EF260B942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582" y="0"/>
            <a:ext cx="8594088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E5C6F734-8630-49E9-B893-B1F18EB0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0" y="0"/>
            <a:ext cx="1219293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163B6-01BC-4141-A440-7D4700702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35" y="2221110"/>
            <a:ext cx="6753225" cy="37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3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E0BCF9-BCDB-1F44-9356-21EFE90987AC}"/>
              </a:ext>
            </a:extLst>
          </p:cNvPr>
          <p:cNvSpPr txBox="1">
            <a:spLocks/>
          </p:cNvSpPr>
          <p:nvPr/>
        </p:nvSpPr>
        <p:spPr>
          <a:xfrm>
            <a:off x="781050" y="67240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man Old Style" panose="020F0302020204030204"/>
                <a:ea typeface="+mj-ea"/>
                <a:cs typeface="+mj-cs"/>
              </a:rPr>
              <a:t>Summer of Service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EDFE2D-AEAD-2C47-8E3B-7EF580309FD4}"/>
              </a:ext>
            </a:extLst>
          </p:cNvPr>
          <p:cNvSpPr txBox="1">
            <a:spLocks/>
          </p:cNvSpPr>
          <p:nvPr/>
        </p:nvSpPr>
        <p:spPr>
          <a:xfrm>
            <a:off x="838200" y="1577153"/>
            <a:ext cx="10515600" cy="43513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FF000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Engage members in the higher-calling of “service” through a national push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FF000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this summer that will increase local visibility and reinvigorate Scouting’s local brand.    </a:t>
            </a:r>
          </a:p>
          <a:p>
            <a:pPr marL="384048" marR="0" lvl="1" indent="-18288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April-October</a:t>
            </a:r>
          </a:p>
          <a:p>
            <a:pPr marL="384048" marR="0" lvl="1" indent="-18288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Open to anyone connected to Scouting…or not yet connected to Scouting!</a:t>
            </a:r>
          </a:p>
          <a:p>
            <a:pPr marL="384048" marR="0" lvl="1" indent="-18288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“Serve” in a variety of ways – defined by the individual</a:t>
            </a:r>
          </a:p>
          <a:p>
            <a:pPr marL="384048" marR="0" lvl="1" indent="-18288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Easy Process:</a:t>
            </a:r>
          </a:p>
          <a:p>
            <a:pPr marL="566928" marR="0" lvl="2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Perform Service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- Service defined by the individual or group…big or small…adaptable to local circumstances</a:t>
            </a:r>
          </a:p>
          <a:p>
            <a:pPr marL="566928" marR="0" lvl="2" indent="-182880" algn="l" defTabSz="914400" rtl="0" eaLnBrk="1" fontAlgn="auto" latinLnBrk="0" hangingPunct="1">
              <a:lnSpc>
                <a:spcPct val="17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Post About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- When done, post about it on your social channels using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#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SummerofService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Tell Us About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- Report basic information about the project, # of hours, # of people, etc. and upload images/videos</a:t>
            </a:r>
          </a:p>
          <a:p>
            <a:pPr marL="566928" marR="0" lvl="2" indent="-18288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Order Recognition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- There will be downloadable certificates and a patch available for purchase</a:t>
            </a:r>
          </a:p>
          <a:p>
            <a:pPr marL="384048" marR="0" lvl="1" indent="-182880" algn="l" defTabSz="914400" rtl="0" eaLnBrk="1" fontAlgn="auto" latinLnBrk="0" hangingPunct="1">
              <a:lnSpc>
                <a:spcPct val="16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Council Adaptability – may range from no council involvement to council-wide projects </a:t>
            </a:r>
          </a:p>
          <a:p>
            <a:pPr marL="384048" marR="0" lvl="1" indent="-182880" algn="l" defTabSz="914400" rtl="0" eaLnBrk="1" fontAlgn="auto" latinLnBrk="0" hangingPunct="1">
              <a:lnSpc>
                <a:spcPct val="16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Mine for great stories – The Environment, Health &amp; Wellness, Our Communities, Neighbors In-Need</a:t>
            </a:r>
          </a:p>
          <a:p>
            <a:pPr marL="384048" marR="0" lvl="1" indent="-182880" algn="l" defTabSz="914400" rtl="0" eaLnBrk="1" fontAlgn="auto" latinLnBrk="0" hangingPunct="1">
              <a:lnSpc>
                <a:spcPct val="16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FF0000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9B651-9105-344B-B845-7CBAA496AB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186" y="251997"/>
            <a:ext cx="3170584" cy="17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7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D237-04B7-46B9-B9DB-26A3B5A5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194507"/>
            <a:ext cx="10515600" cy="10542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F87"/>
                </a:solidFill>
                <a:latin typeface="Avenir Book" panose="02000503020000020003" pitchFamily="2" charset="0"/>
              </a:rPr>
              <a:t>scouting.org/summerofservice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57732F-DB1D-4CBE-A7B0-F0EA48B5F886}"/>
              </a:ext>
            </a:extLst>
          </p:cNvPr>
          <p:cNvGrpSpPr/>
          <p:nvPr/>
        </p:nvGrpSpPr>
        <p:grpSpPr>
          <a:xfrm>
            <a:off x="304799" y="184768"/>
            <a:ext cx="11664796" cy="5052570"/>
            <a:chOff x="304799" y="1345021"/>
            <a:chExt cx="11664796" cy="50525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F0FE89-18A5-415C-9DBA-49BC6C9B6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799" y="1345021"/>
              <a:ext cx="8346307" cy="394131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71F79-E4E4-4C7F-B4C4-E3AAB159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129" y="4889632"/>
              <a:ext cx="10972800" cy="150795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523662-B7C2-2F47-ADDD-61A77AEF1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3918" y="1665145"/>
              <a:ext cx="6805677" cy="330106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343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0000"/>
      </a:accent1>
      <a:accent2>
        <a:srgbClr val="002060"/>
      </a:accent2>
      <a:accent3>
        <a:srgbClr val="A5A5A5"/>
      </a:accent3>
      <a:accent4>
        <a:srgbClr val="1773B1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4.xml><?xml version="1.0" encoding="utf-8"?>
<a:theme xmlns:a="http://schemas.openxmlformats.org/drawingml/2006/main" name="1_RetrospectVTI">
  <a:themeElements>
    <a:clrScheme name="Custom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0000"/>
      </a:accent1>
      <a:accent2>
        <a:srgbClr val="002060"/>
      </a:accent2>
      <a:accent3>
        <a:srgbClr val="A5A5A5"/>
      </a:accent3>
      <a:accent4>
        <a:srgbClr val="1773B1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5.xml><?xml version="1.0" encoding="utf-8"?>
<a:theme xmlns:a="http://schemas.openxmlformats.org/drawingml/2006/main" name="2_RetrospectVTI">
  <a:themeElements>
    <a:clrScheme name="Custom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0000"/>
      </a:accent1>
      <a:accent2>
        <a:srgbClr val="002060"/>
      </a:accent2>
      <a:accent3>
        <a:srgbClr val="A5A5A5"/>
      </a:accent3>
      <a:accent4>
        <a:srgbClr val="1773B1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ata_Team_Theme_Narr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a_Team_Theme_Narrow" id="{52E3BB27-C11C-4101-BB84-86E13D37FCC7}" vid="{2A662222-9751-4B51-A5E3-7D394BD62DE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723</Words>
  <Application>Microsoft Office PowerPoint</Application>
  <PresentationFormat>Widescreen</PresentationFormat>
  <Paragraphs>118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Avenir Book</vt:lpstr>
      <vt:lpstr>Bookman Old Style</vt:lpstr>
      <vt:lpstr>Calibri</vt:lpstr>
      <vt:lpstr>Calibri Light</vt:lpstr>
      <vt:lpstr>Franklin Gothic Book</vt:lpstr>
      <vt:lpstr>Franklin Gothic Medium Cond</vt:lpstr>
      <vt:lpstr>Gill Sans MT</vt:lpstr>
      <vt:lpstr>Roboto Slab</vt:lpstr>
      <vt:lpstr>Rockwell</vt:lpstr>
      <vt:lpstr>Office Theme</vt:lpstr>
      <vt:lpstr>1_Office Theme</vt:lpstr>
      <vt:lpstr>2_Office Theme</vt:lpstr>
      <vt:lpstr>1_RetrospectVTI</vt:lpstr>
      <vt:lpstr>2_RetrospectVTI</vt:lpstr>
      <vt:lpstr>Custom Design</vt:lpstr>
      <vt:lpstr>Data_Team_Theme_Narrow</vt:lpstr>
      <vt:lpstr>PowerPoint Presentation</vt:lpstr>
      <vt:lpstr>PowerPoint Presentation</vt:lpstr>
      <vt:lpstr>The Panel</vt:lpstr>
      <vt:lpstr>PowerPoint Presentation</vt:lpstr>
      <vt:lpstr>Top 3 things that drive unit satisfaction among parents are:</vt:lpstr>
      <vt:lpstr>REASON FOR JOINING</vt:lpstr>
      <vt:lpstr>PowerPoint Presentation</vt:lpstr>
      <vt:lpstr>PowerPoint Presentation</vt:lpstr>
      <vt:lpstr>scouting.org/summerofservice</vt:lpstr>
      <vt:lpstr>PowerPoint Presentation</vt:lpstr>
      <vt:lpstr>PowerPoint Presentation</vt:lpstr>
      <vt:lpstr>Social Posts Using Hashtag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“geofencing”?…</vt:lpstr>
      <vt:lpstr>Why Facebook?</vt:lpstr>
      <vt:lpstr>Setting Up a Facebook Geofence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</vt:lpstr>
      <vt:lpstr>The Geofencing Mindset</vt:lpstr>
      <vt:lpstr>Q&amp;A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Ramsey</dc:creator>
  <cp:lastModifiedBy>Chi Vinson</cp:lastModifiedBy>
  <cp:revision>4</cp:revision>
  <dcterms:created xsi:type="dcterms:W3CDTF">2021-06-24T12:12:40Z</dcterms:created>
  <dcterms:modified xsi:type="dcterms:W3CDTF">2021-06-30T13:24:07Z</dcterms:modified>
</cp:coreProperties>
</file>